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71" r:id="rId2"/>
    <p:sldId id="274" r:id="rId3"/>
    <p:sldId id="273" r:id="rId4"/>
    <p:sldId id="275" r:id="rId5"/>
    <p:sldId id="276" r:id="rId6"/>
    <p:sldId id="277" r:id="rId7"/>
    <p:sldId id="284" r:id="rId8"/>
    <p:sldId id="278" r:id="rId9"/>
    <p:sldId id="279" r:id="rId10"/>
    <p:sldId id="280" r:id="rId11"/>
    <p:sldId id="281" r:id="rId12"/>
    <p:sldId id="282" r:id="rId13"/>
    <p:sldId id="283" r:id="rId14"/>
    <p:sldId id="285" r:id="rId1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>
        <p:scale>
          <a:sx n="150" d="100"/>
          <a:sy n="150" d="100"/>
        </p:scale>
        <p:origin x="834" y="-33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D2DD1FC-91E1-44BE-B68A-26AC51EA095F}" type="doc">
      <dgm:prSet loTypeId="urn:microsoft.com/office/officeart/2005/8/layout/hProcess11" loCatId="process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075EC4A8-C140-499A-934D-B00E56283A1A}">
      <dgm:prSet/>
      <dgm:spPr/>
      <dgm:t>
        <a:bodyPr/>
        <a:lstStyle/>
        <a:p>
          <a:r>
            <a:rPr lang="en-US">
              <a:solidFill>
                <a:schemeClr val="bg1"/>
              </a:solidFill>
            </a:rPr>
            <a:t>2000</a:t>
          </a:r>
          <a:endParaRPr lang="en-US" dirty="0">
            <a:solidFill>
              <a:schemeClr val="bg1"/>
            </a:solidFill>
          </a:endParaRPr>
        </a:p>
      </dgm:t>
    </dgm:pt>
    <dgm:pt modelId="{31218D86-587A-4C46-9B11-CA0525E20814}" type="parTrans" cxnId="{7F26940C-01A2-4DE0-8C40-890DC9B43485}">
      <dgm:prSet/>
      <dgm:spPr/>
      <dgm:t>
        <a:bodyPr/>
        <a:lstStyle/>
        <a:p>
          <a:endParaRPr lang="en-US"/>
        </a:p>
      </dgm:t>
    </dgm:pt>
    <dgm:pt modelId="{BA8816DB-EBDD-487B-9ED4-492E22E023D9}" type="sibTrans" cxnId="{7F26940C-01A2-4DE0-8C40-890DC9B43485}">
      <dgm:prSet/>
      <dgm:spPr/>
      <dgm:t>
        <a:bodyPr/>
        <a:lstStyle/>
        <a:p>
          <a:endParaRPr lang="en-US"/>
        </a:p>
      </dgm:t>
    </dgm:pt>
    <dgm:pt modelId="{9979C541-B56D-43F2-B26B-5E041831208C}">
      <dgm:prSet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2000</a:t>
          </a:r>
        </a:p>
      </dgm:t>
    </dgm:pt>
    <dgm:pt modelId="{06F0F138-01FB-4DCD-8A72-931F609ADDA6}" type="parTrans" cxnId="{4F636EAD-AC07-4C8B-9EEF-2CC5AFB7D3E0}">
      <dgm:prSet/>
      <dgm:spPr/>
      <dgm:t>
        <a:bodyPr/>
        <a:lstStyle/>
        <a:p>
          <a:endParaRPr lang="en-US"/>
        </a:p>
      </dgm:t>
    </dgm:pt>
    <dgm:pt modelId="{5B96D2C2-F9E7-460C-858C-42886BBB6357}" type="sibTrans" cxnId="{4F636EAD-AC07-4C8B-9EEF-2CC5AFB7D3E0}">
      <dgm:prSet/>
      <dgm:spPr/>
      <dgm:t>
        <a:bodyPr/>
        <a:lstStyle/>
        <a:p>
          <a:endParaRPr lang="en-US"/>
        </a:p>
      </dgm:t>
    </dgm:pt>
    <dgm:pt modelId="{4BC5180F-DAD3-4146-826C-27F06B293698}">
      <dgm:prSet/>
      <dgm:spPr/>
      <dgm:t>
        <a:bodyPr/>
        <a:lstStyle/>
        <a:p>
          <a:r>
            <a:rPr lang="en-US">
              <a:solidFill>
                <a:schemeClr val="bg1"/>
              </a:solidFill>
            </a:rPr>
            <a:t>2010</a:t>
          </a:r>
          <a:endParaRPr lang="en-US" dirty="0">
            <a:solidFill>
              <a:schemeClr val="bg1"/>
            </a:solidFill>
          </a:endParaRPr>
        </a:p>
      </dgm:t>
    </dgm:pt>
    <dgm:pt modelId="{0CE3CDF0-74F3-468D-B991-AE35796A7B88}" type="parTrans" cxnId="{19343270-E281-4575-BB94-97AA2E501CD8}">
      <dgm:prSet/>
      <dgm:spPr/>
      <dgm:t>
        <a:bodyPr/>
        <a:lstStyle/>
        <a:p>
          <a:endParaRPr lang="en-US"/>
        </a:p>
      </dgm:t>
    </dgm:pt>
    <dgm:pt modelId="{925C5B55-C1BA-4FC1-BAF3-5A955C106095}" type="sibTrans" cxnId="{19343270-E281-4575-BB94-97AA2E501CD8}">
      <dgm:prSet/>
      <dgm:spPr/>
      <dgm:t>
        <a:bodyPr/>
        <a:lstStyle/>
        <a:p>
          <a:endParaRPr lang="en-US"/>
        </a:p>
      </dgm:t>
    </dgm:pt>
    <dgm:pt modelId="{9E02EE37-89D6-494E-A4C3-EF43CB03631F}">
      <dgm:prSet/>
      <dgm:spPr/>
      <dgm:t>
        <a:bodyPr/>
        <a:lstStyle/>
        <a:p>
          <a:r>
            <a:rPr lang="en-US">
              <a:solidFill>
                <a:schemeClr val="bg1"/>
              </a:solidFill>
            </a:rPr>
            <a:t>Microservices utvecklades för skalbarhet och flexibilitet.</a:t>
          </a:r>
          <a:endParaRPr lang="en-US" dirty="0">
            <a:solidFill>
              <a:schemeClr val="bg1"/>
            </a:solidFill>
          </a:endParaRPr>
        </a:p>
      </dgm:t>
    </dgm:pt>
    <dgm:pt modelId="{BC6D9E74-805C-4EB7-AEE2-563E8FD738B5}" type="parTrans" cxnId="{956B0ADE-0595-4CB8-8E7F-442C2E0FBC24}">
      <dgm:prSet/>
      <dgm:spPr/>
      <dgm:t>
        <a:bodyPr/>
        <a:lstStyle/>
        <a:p>
          <a:endParaRPr lang="en-US"/>
        </a:p>
      </dgm:t>
    </dgm:pt>
    <dgm:pt modelId="{2B8CEBFD-FE2E-4F11-9667-6EA5BFC81405}" type="sibTrans" cxnId="{956B0ADE-0595-4CB8-8E7F-442C2E0FBC24}">
      <dgm:prSet/>
      <dgm:spPr/>
      <dgm:t>
        <a:bodyPr/>
        <a:lstStyle/>
        <a:p>
          <a:endParaRPr lang="en-US"/>
        </a:p>
      </dgm:t>
    </dgm:pt>
    <dgm:pt modelId="{7734F58D-5CE6-4B84-9778-A658265C7A90}">
      <dgm:prSet/>
      <dgm:spPr/>
      <dgm:t>
        <a:bodyPr/>
        <a:lstStyle/>
        <a:p>
          <a:r>
            <a:rPr lang="en-US">
              <a:solidFill>
                <a:schemeClr val="bg1"/>
              </a:solidFill>
            </a:rPr>
            <a:t>Monolitisk arkitektur var standard.</a:t>
          </a:r>
          <a:endParaRPr lang="en-US" dirty="0">
            <a:solidFill>
              <a:schemeClr val="bg1"/>
            </a:solidFill>
          </a:endParaRPr>
        </a:p>
      </dgm:t>
    </dgm:pt>
    <dgm:pt modelId="{CE58796D-C4C7-4335-ACC9-0FE199CCAFD7}" type="sibTrans" cxnId="{902CD567-E122-407C-966E-03AD282B871A}">
      <dgm:prSet/>
      <dgm:spPr/>
      <dgm:t>
        <a:bodyPr/>
        <a:lstStyle/>
        <a:p>
          <a:endParaRPr lang="en-US"/>
        </a:p>
      </dgm:t>
    </dgm:pt>
    <dgm:pt modelId="{2676FAA2-D280-4469-8BAE-805BC1811B4D}" type="parTrans" cxnId="{902CD567-E122-407C-966E-03AD282B871A}">
      <dgm:prSet/>
      <dgm:spPr/>
      <dgm:t>
        <a:bodyPr/>
        <a:lstStyle/>
        <a:p>
          <a:endParaRPr lang="en-US"/>
        </a:p>
      </dgm:t>
    </dgm:pt>
    <dgm:pt modelId="{CDA9D519-22A8-4CDE-B41D-04535E053E3D}">
      <dgm:prSet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SOA (Service-Oriented Architecture) </a:t>
          </a:r>
          <a:r>
            <a:rPr lang="en-US" dirty="0" err="1">
              <a:solidFill>
                <a:schemeClr val="bg1"/>
              </a:solidFill>
            </a:rPr>
            <a:t>introducerades</a:t>
          </a:r>
          <a:r>
            <a:rPr lang="en-US" dirty="0">
              <a:solidFill>
                <a:schemeClr val="bg1"/>
              </a:solidFill>
            </a:rPr>
            <a:t> för </a:t>
          </a:r>
          <a:r>
            <a:rPr lang="en-US" dirty="0" err="1">
              <a:solidFill>
                <a:schemeClr val="bg1"/>
              </a:solidFill>
            </a:rPr>
            <a:t>att</a:t>
          </a:r>
          <a:r>
            <a:rPr lang="en-US" dirty="0">
              <a:solidFill>
                <a:schemeClr val="bg1"/>
              </a:solidFill>
            </a:rPr>
            <a:t> </a:t>
          </a:r>
          <a:r>
            <a:rPr lang="en-US" dirty="0" err="1">
              <a:solidFill>
                <a:schemeClr val="bg1"/>
              </a:solidFill>
            </a:rPr>
            <a:t>hantera</a:t>
          </a:r>
          <a:r>
            <a:rPr lang="en-US" dirty="0">
              <a:solidFill>
                <a:schemeClr val="bg1"/>
              </a:solidFill>
            </a:rPr>
            <a:t> </a:t>
          </a:r>
          <a:r>
            <a:rPr lang="en-US" dirty="0" err="1">
              <a:solidFill>
                <a:schemeClr val="bg1"/>
              </a:solidFill>
            </a:rPr>
            <a:t>komplexa</a:t>
          </a:r>
          <a:r>
            <a:rPr lang="en-US" dirty="0">
              <a:solidFill>
                <a:schemeClr val="bg1"/>
              </a:solidFill>
            </a:rPr>
            <a:t> system.</a:t>
          </a:r>
        </a:p>
      </dgm:t>
    </dgm:pt>
    <dgm:pt modelId="{D2F6DE59-EF6D-417C-9FC3-FAA192362D07}" type="sibTrans" cxnId="{828E252E-E79D-42D6-97D2-45EE234976C0}">
      <dgm:prSet/>
      <dgm:spPr/>
      <dgm:t>
        <a:bodyPr/>
        <a:lstStyle/>
        <a:p>
          <a:endParaRPr lang="en-US"/>
        </a:p>
      </dgm:t>
    </dgm:pt>
    <dgm:pt modelId="{3A3EA74E-CDE1-4721-82CC-DABEF06B8EC8}" type="parTrans" cxnId="{828E252E-E79D-42D6-97D2-45EE234976C0}">
      <dgm:prSet/>
      <dgm:spPr/>
      <dgm:t>
        <a:bodyPr/>
        <a:lstStyle/>
        <a:p>
          <a:endParaRPr lang="en-US"/>
        </a:p>
      </dgm:t>
    </dgm:pt>
    <dgm:pt modelId="{5C54FDB5-8BA6-4E4A-9B6B-D82CACD62A11}" type="pres">
      <dgm:prSet presAssocID="{9D2DD1FC-91E1-44BE-B68A-26AC51EA095F}" presName="Name0" presStyleCnt="0">
        <dgm:presLayoutVars>
          <dgm:dir/>
          <dgm:resizeHandles val="exact"/>
        </dgm:presLayoutVars>
      </dgm:prSet>
      <dgm:spPr/>
    </dgm:pt>
    <dgm:pt modelId="{A63C6608-1770-4DF0-8FCC-6FFAF585EFD4}" type="pres">
      <dgm:prSet presAssocID="{9D2DD1FC-91E1-44BE-B68A-26AC51EA095F}" presName="arrow" presStyleLbl="bgShp" presStyleIdx="0" presStyleCnt="1"/>
      <dgm:spPr/>
    </dgm:pt>
    <dgm:pt modelId="{9E4D7D8C-86AC-41E5-A9AB-4B9186084370}" type="pres">
      <dgm:prSet presAssocID="{9D2DD1FC-91E1-44BE-B68A-26AC51EA095F}" presName="points" presStyleCnt="0"/>
      <dgm:spPr/>
    </dgm:pt>
    <dgm:pt modelId="{A4907F32-488E-47B0-8610-18D8F12BD07D}" type="pres">
      <dgm:prSet presAssocID="{075EC4A8-C140-499A-934D-B00E56283A1A}" presName="compositeA" presStyleCnt="0"/>
      <dgm:spPr/>
    </dgm:pt>
    <dgm:pt modelId="{B8502A87-6249-4F1D-80C7-10FF2ECB9FE0}" type="pres">
      <dgm:prSet presAssocID="{075EC4A8-C140-499A-934D-B00E56283A1A}" presName="textA" presStyleLbl="revTx" presStyleIdx="0" presStyleCnt="3">
        <dgm:presLayoutVars>
          <dgm:bulletEnabled val="1"/>
        </dgm:presLayoutVars>
      </dgm:prSet>
      <dgm:spPr/>
    </dgm:pt>
    <dgm:pt modelId="{2B49A13B-F457-4D77-B92B-B55C7B191FD1}" type="pres">
      <dgm:prSet presAssocID="{075EC4A8-C140-499A-934D-B00E56283A1A}" presName="circleA" presStyleLbl="node1" presStyleIdx="0" presStyleCnt="3"/>
      <dgm:spPr/>
    </dgm:pt>
    <dgm:pt modelId="{3BF520B9-F337-4EC9-9269-A805AEA35B5D}" type="pres">
      <dgm:prSet presAssocID="{075EC4A8-C140-499A-934D-B00E56283A1A}" presName="spaceA" presStyleCnt="0"/>
      <dgm:spPr/>
    </dgm:pt>
    <dgm:pt modelId="{47AB903E-CBF9-4182-BA33-24C317953A23}" type="pres">
      <dgm:prSet presAssocID="{BA8816DB-EBDD-487B-9ED4-492E22E023D9}" presName="space" presStyleCnt="0"/>
      <dgm:spPr/>
    </dgm:pt>
    <dgm:pt modelId="{707713EF-0816-4740-8972-A2BE18E2C007}" type="pres">
      <dgm:prSet presAssocID="{9979C541-B56D-43F2-B26B-5E041831208C}" presName="compositeB" presStyleCnt="0"/>
      <dgm:spPr/>
    </dgm:pt>
    <dgm:pt modelId="{526ABB06-1492-419C-A4EC-0184D6CFADEA}" type="pres">
      <dgm:prSet presAssocID="{9979C541-B56D-43F2-B26B-5E041831208C}" presName="textB" presStyleLbl="revTx" presStyleIdx="1" presStyleCnt="3">
        <dgm:presLayoutVars>
          <dgm:bulletEnabled val="1"/>
        </dgm:presLayoutVars>
      </dgm:prSet>
      <dgm:spPr/>
    </dgm:pt>
    <dgm:pt modelId="{A31F4491-4807-41B8-BB2B-9AC2F842FAA8}" type="pres">
      <dgm:prSet presAssocID="{9979C541-B56D-43F2-B26B-5E041831208C}" presName="circleB" presStyleLbl="node1" presStyleIdx="1" presStyleCnt="3"/>
      <dgm:spPr/>
    </dgm:pt>
    <dgm:pt modelId="{2F33C246-B5B6-4033-8606-0F7977987898}" type="pres">
      <dgm:prSet presAssocID="{9979C541-B56D-43F2-B26B-5E041831208C}" presName="spaceB" presStyleCnt="0"/>
      <dgm:spPr/>
    </dgm:pt>
    <dgm:pt modelId="{913F8E37-2C0C-48BE-9E01-8ED33A972ECD}" type="pres">
      <dgm:prSet presAssocID="{5B96D2C2-F9E7-460C-858C-42886BBB6357}" presName="space" presStyleCnt="0"/>
      <dgm:spPr/>
    </dgm:pt>
    <dgm:pt modelId="{16517DAA-FF43-46B0-A377-B3795C2CD91B}" type="pres">
      <dgm:prSet presAssocID="{4BC5180F-DAD3-4146-826C-27F06B293698}" presName="compositeA" presStyleCnt="0"/>
      <dgm:spPr/>
    </dgm:pt>
    <dgm:pt modelId="{076863F9-832A-4C04-BEFB-47F78ED1D4D0}" type="pres">
      <dgm:prSet presAssocID="{4BC5180F-DAD3-4146-826C-27F06B293698}" presName="textA" presStyleLbl="revTx" presStyleIdx="2" presStyleCnt="3" custScaleX="95895" custLinFactNeighborX="-1586" custLinFactNeighborY="-3751">
        <dgm:presLayoutVars>
          <dgm:bulletEnabled val="1"/>
        </dgm:presLayoutVars>
      </dgm:prSet>
      <dgm:spPr/>
    </dgm:pt>
    <dgm:pt modelId="{8AE6543F-81EF-42CD-A20E-70BDE2B92231}" type="pres">
      <dgm:prSet presAssocID="{4BC5180F-DAD3-4146-826C-27F06B293698}" presName="circleA" presStyleLbl="node1" presStyleIdx="2" presStyleCnt="3"/>
      <dgm:spPr/>
    </dgm:pt>
    <dgm:pt modelId="{84ADA17E-08B4-4CA5-B560-868E79F673ED}" type="pres">
      <dgm:prSet presAssocID="{4BC5180F-DAD3-4146-826C-27F06B293698}" presName="spaceA" presStyleCnt="0"/>
      <dgm:spPr/>
    </dgm:pt>
  </dgm:ptLst>
  <dgm:cxnLst>
    <dgm:cxn modelId="{AB916400-F7B2-4288-90A6-EF4DCA68DA37}" type="presOf" srcId="{4BC5180F-DAD3-4146-826C-27F06B293698}" destId="{076863F9-832A-4C04-BEFB-47F78ED1D4D0}" srcOrd="0" destOrd="0" presId="urn:microsoft.com/office/officeart/2005/8/layout/hProcess11"/>
    <dgm:cxn modelId="{7F26940C-01A2-4DE0-8C40-890DC9B43485}" srcId="{9D2DD1FC-91E1-44BE-B68A-26AC51EA095F}" destId="{075EC4A8-C140-499A-934D-B00E56283A1A}" srcOrd="0" destOrd="0" parTransId="{31218D86-587A-4C46-9B11-CA0525E20814}" sibTransId="{BA8816DB-EBDD-487B-9ED4-492E22E023D9}"/>
    <dgm:cxn modelId="{828E252E-E79D-42D6-97D2-45EE234976C0}" srcId="{9979C541-B56D-43F2-B26B-5E041831208C}" destId="{CDA9D519-22A8-4CDE-B41D-04535E053E3D}" srcOrd="0" destOrd="0" parTransId="{3A3EA74E-CDE1-4721-82CC-DABEF06B8EC8}" sibTransId="{D2F6DE59-EF6D-417C-9FC3-FAA192362D07}"/>
    <dgm:cxn modelId="{FA013A36-EA95-4B70-8BE6-88CED4E4890F}" type="presOf" srcId="{9D2DD1FC-91E1-44BE-B68A-26AC51EA095F}" destId="{5C54FDB5-8BA6-4E4A-9B6B-D82CACD62A11}" srcOrd="0" destOrd="0" presId="urn:microsoft.com/office/officeart/2005/8/layout/hProcess11"/>
    <dgm:cxn modelId="{902CD567-E122-407C-966E-03AD282B871A}" srcId="{075EC4A8-C140-499A-934D-B00E56283A1A}" destId="{7734F58D-5CE6-4B84-9778-A658265C7A90}" srcOrd="0" destOrd="0" parTransId="{2676FAA2-D280-4469-8BAE-805BC1811B4D}" sibTransId="{CE58796D-C4C7-4335-ACC9-0FE199CCAFD7}"/>
    <dgm:cxn modelId="{19343270-E281-4575-BB94-97AA2E501CD8}" srcId="{9D2DD1FC-91E1-44BE-B68A-26AC51EA095F}" destId="{4BC5180F-DAD3-4146-826C-27F06B293698}" srcOrd="2" destOrd="0" parTransId="{0CE3CDF0-74F3-468D-B991-AE35796A7B88}" sibTransId="{925C5B55-C1BA-4FC1-BAF3-5A955C106095}"/>
    <dgm:cxn modelId="{8503FA73-A2D3-479A-A894-8C14FF535754}" type="presOf" srcId="{7734F58D-5CE6-4B84-9778-A658265C7A90}" destId="{B8502A87-6249-4F1D-80C7-10FF2ECB9FE0}" srcOrd="0" destOrd="1" presId="urn:microsoft.com/office/officeart/2005/8/layout/hProcess11"/>
    <dgm:cxn modelId="{F29ADB7F-6D65-4823-80CB-3E42247D5EF8}" type="presOf" srcId="{9979C541-B56D-43F2-B26B-5E041831208C}" destId="{526ABB06-1492-419C-A4EC-0184D6CFADEA}" srcOrd="0" destOrd="0" presId="urn:microsoft.com/office/officeart/2005/8/layout/hProcess11"/>
    <dgm:cxn modelId="{F6B2D1A4-C704-43F3-AE5C-CE2813C670E8}" type="presOf" srcId="{075EC4A8-C140-499A-934D-B00E56283A1A}" destId="{B8502A87-6249-4F1D-80C7-10FF2ECB9FE0}" srcOrd="0" destOrd="0" presId="urn:microsoft.com/office/officeart/2005/8/layout/hProcess11"/>
    <dgm:cxn modelId="{4F636EAD-AC07-4C8B-9EEF-2CC5AFB7D3E0}" srcId="{9D2DD1FC-91E1-44BE-B68A-26AC51EA095F}" destId="{9979C541-B56D-43F2-B26B-5E041831208C}" srcOrd="1" destOrd="0" parTransId="{06F0F138-01FB-4DCD-8A72-931F609ADDA6}" sibTransId="{5B96D2C2-F9E7-460C-858C-42886BBB6357}"/>
    <dgm:cxn modelId="{956B0ADE-0595-4CB8-8E7F-442C2E0FBC24}" srcId="{4BC5180F-DAD3-4146-826C-27F06B293698}" destId="{9E02EE37-89D6-494E-A4C3-EF43CB03631F}" srcOrd="0" destOrd="0" parTransId="{BC6D9E74-805C-4EB7-AEE2-563E8FD738B5}" sibTransId="{2B8CEBFD-FE2E-4F11-9667-6EA5BFC81405}"/>
    <dgm:cxn modelId="{D26827E1-AA10-4860-A363-B1DA7B6FAE99}" type="presOf" srcId="{CDA9D519-22A8-4CDE-B41D-04535E053E3D}" destId="{526ABB06-1492-419C-A4EC-0184D6CFADEA}" srcOrd="0" destOrd="1" presId="urn:microsoft.com/office/officeart/2005/8/layout/hProcess11"/>
    <dgm:cxn modelId="{58D6C9FF-99F2-469F-8E15-CF4363DEF21E}" type="presOf" srcId="{9E02EE37-89D6-494E-A4C3-EF43CB03631F}" destId="{076863F9-832A-4C04-BEFB-47F78ED1D4D0}" srcOrd="0" destOrd="1" presId="urn:microsoft.com/office/officeart/2005/8/layout/hProcess11"/>
    <dgm:cxn modelId="{B6B891E0-3993-44A5-B388-F34560E86C77}" type="presParOf" srcId="{5C54FDB5-8BA6-4E4A-9B6B-D82CACD62A11}" destId="{A63C6608-1770-4DF0-8FCC-6FFAF585EFD4}" srcOrd="0" destOrd="0" presId="urn:microsoft.com/office/officeart/2005/8/layout/hProcess11"/>
    <dgm:cxn modelId="{C6CE9DBB-E751-49FA-8F3F-5D6EE18302B1}" type="presParOf" srcId="{5C54FDB5-8BA6-4E4A-9B6B-D82CACD62A11}" destId="{9E4D7D8C-86AC-41E5-A9AB-4B9186084370}" srcOrd="1" destOrd="0" presId="urn:microsoft.com/office/officeart/2005/8/layout/hProcess11"/>
    <dgm:cxn modelId="{78622C8C-0B5D-49E9-94FE-697A31470ACC}" type="presParOf" srcId="{9E4D7D8C-86AC-41E5-A9AB-4B9186084370}" destId="{A4907F32-488E-47B0-8610-18D8F12BD07D}" srcOrd="0" destOrd="0" presId="urn:microsoft.com/office/officeart/2005/8/layout/hProcess11"/>
    <dgm:cxn modelId="{8435FC0E-8689-4F7F-A362-0E0965453A16}" type="presParOf" srcId="{A4907F32-488E-47B0-8610-18D8F12BD07D}" destId="{B8502A87-6249-4F1D-80C7-10FF2ECB9FE0}" srcOrd="0" destOrd="0" presId="urn:microsoft.com/office/officeart/2005/8/layout/hProcess11"/>
    <dgm:cxn modelId="{B17CD7A5-4597-449C-8F07-F6F6F967CDE2}" type="presParOf" srcId="{A4907F32-488E-47B0-8610-18D8F12BD07D}" destId="{2B49A13B-F457-4D77-B92B-B55C7B191FD1}" srcOrd="1" destOrd="0" presId="urn:microsoft.com/office/officeart/2005/8/layout/hProcess11"/>
    <dgm:cxn modelId="{3F4EAC8C-9F19-4C28-9E8C-1C64FD7AAC8A}" type="presParOf" srcId="{A4907F32-488E-47B0-8610-18D8F12BD07D}" destId="{3BF520B9-F337-4EC9-9269-A805AEA35B5D}" srcOrd="2" destOrd="0" presId="urn:microsoft.com/office/officeart/2005/8/layout/hProcess11"/>
    <dgm:cxn modelId="{DAEE68D4-BFA8-4686-B8E0-3D1D144700D0}" type="presParOf" srcId="{9E4D7D8C-86AC-41E5-A9AB-4B9186084370}" destId="{47AB903E-CBF9-4182-BA33-24C317953A23}" srcOrd="1" destOrd="0" presId="urn:microsoft.com/office/officeart/2005/8/layout/hProcess11"/>
    <dgm:cxn modelId="{E2DFD855-B9D2-47E6-92C5-37DE8F9FA24D}" type="presParOf" srcId="{9E4D7D8C-86AC-41E5-A9AB-4B9186084370}" destId="{707713EF-0816-4740-8972-A2BE18E2C007}" srcOrd="2" destOrd="0" presId="urn:microsoft.com/office/officeart/2005/8/layout/hProcess11"/>
    <dgm:cxn modelId="{E0B578F1-F0F4-4F31-85EA-0BD81A486DB4}" type="presParOf" srcId="{707713EF-0816-4740-8972-A2BE18E2C007}" destId="{526ABB06-1492-419C-A4EC-0184D6CFADEA}" srcOrd="0" destOrd="0" presId="urn:microsoft.com/office/officeart/2005/8/layout/hProcess11"/>
    <dgm:cxn modelId="{A0C89A4F-441B-4574-B35E-0A99A74FD6A3}" type="presParOf" srcId="{707713EF-0816-4740-8972-A2BE18E2C007}" destId="{A31F4491-4807-41B8-BB2B-9AC2F842FAA8}" srcOrd="1" destOrd="0" presId="urn:microsoft.com/office/officeart/2005/8/layout/hProcess11"/>
    <dgm:cxn modelId="{C951F686-9566-45C0-A526-49D2469D343E}" type="presParOf" srcId="{707713EF-0816-4740-8972-A2BE18E2C007}" destId="{2F33C246-B5B6-4033-8606-0F7977987898}" srcOrd="2" destOrd="0" presId="urn:microsoft.com/office/officeart/2005/8/layout/hProcess11"/>
    <dgm:cxn modelId="{F7858864-8A87-4C7C-A607-DD4368ABDDD6}" type="presParOf" srcId="{9E4D7D8C-86AC-41E5-A9AB-4B9186084370}" destId="{913F8E37-2C0C-48BE-9E01-8ED33A972ECD}" srcOrd="3" destOrd="0" presId="urn:microsoft.com/office/officeart/2005/8/layout/hProcess11"/>
    <dgm:cxn modelId="{1575564E-F235-4E00-93D9-6EA5A005BE93}" type="presParOf" srcId="{9E4D7D8C-86AC-41E5-A9AB-4B9186084370}" destId="{16517DAA-FF43-46B0-A377-B3795C2CD91B}" srcOrd="4" destOrd="0" presId="urn:microsoft.com/office/officeart/2005/8/layout/hProcess11"/>
    <dgm:cxn modelId="{53D0E82E-B263-42C6-9E54-4BDCD2B16A86}" type="presParOf" srcId="{16517DAA-FF43-46B0-A377-B3795C2CD91B}" destId="{076863F9-832A-4C04-BEFB-47F78ED1D4D0}" srcOrd="0" destOrd="0" presId="urn:microsoft.com/office/officeart/2005/8/layout/hProcess11"/>
    <dgm:cxn modelId="{B1BA0B40-EC7E-4F5C-B72C-31A85FCCEB55}" type="presParOf" srcId="{16517DAA-FF43-46B0-A377-B3795C2CD91B}" destId="{8AE6543F-81EF-42CD-A20E-70BDE2B92231}" srcOrd="1" destOrd="0" presId="urn:microsoft.com/office/officeart/2005/8/layout/hProcess11"/>
    <dgm:cxn modelId="{F3BBFF7C-ABBA-49B5-B196-F7290271E135}" type="presParOf" srcId="{16517DAA-FF43-46B0-A377-B3795C2CD91B}" destId="{84ADA17E-08B4-4CA5-B560-868E79F673ED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63C6608-1770-4DF0-8FCC-6FFAF585EFD4}">
      <dsp:nvSpPr>
        <dsp:cNvPr id="0" name=""/>
        <dsp:cNvSpPr/>
      </dsp:nvSpPr>
      <dsp:spPr>
        <a:xfrm>
          <a:off x="0" y="1305763"/>
          <a:ext cx="7886700" cy="1741017"/>
        </a:xfrm>
        <a:prstGeom prst="notchedRight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8502A87-6249-4F1D-80C7-10FF2ECB9FE0}">
      <dsp:nvSpPr>
        <dsp:cNvPr id="0" name=""/>
        <dsp:cNvSpPr/>
      </dsp:nvSpPr>
      <dsp:spPr>
        <a:xfrm>
          <a:off x="3465" y="0"/>
          <a:ext cx="2287451" cy="17410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135128" numCol="1" spcCol="1270" anchor="b" anchorCtr="1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solidFill>
                <a:schemeClr val="bg1"/>
              </a:solidFill>
            </a:rPr>
            <a:t>2000</a:t>
          </a:r>
          <a:endParaRPr lang="en-US" sz="1900" kern="1200" dirty="0">
            <a:solidFill>
              <a:schemeClr val="bg1"/>
            </a:solidFill>
          </a:endParaRP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>
              <a:solidFill>
                <a:schemeClr val="bg1"/>
              </a:solidFill>
            </a:rPr>
            <a:t>Monolitisk arkitektur var standard.</a:t>
          </a:r>
          <a:endParaRPr lang="en-US" sz="1500" kern="1200" dirty="0">
            <a:solidFill>
              <a:schemeClr val="bg1"/>
            </a:solidFill>
          </a:endParaRPr>
        </a:p>
      </dsp:txBody>
      <dsp:txXfrm>
        <a:off x="3465" y="0"/>
        <a:ext cx="2287451" cy="1741017"/>
      </dsp:txXfrm>
    </dsp:sp>
    <dsp:sp modelId="{2B49A13B-F457-4D77-B92B-B55C7B191FD1}">
      <dsp:nvSpPr>
        <dsp:cNvPr id="0" name=""/>
        <dsp:cNvSpPr/>
      </dsp:nvSpPr>
      <dsp:spPr>
        <a:xfrm>
          <a:off x="929564" y="1958644"/>
          <a:ext cx="435254" cy="43525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6ABB06-1492-419C-A4EC-0184D6CFADEA}">
      <dsp:nvSpPr>
        <dsp:cNvPr id="0" name=""/>
        <dsp:cNvSpPr/>
      </dsp:nvSpPr>
      <dsp:spPr>
        <a:xfrm>
          <a:off x="2405289" y="2611526"/>
          <a:ext cx="2287451" cy="17410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135128" numCol="1" spcCol="1270" anchor="t" anchorCtr="1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solidFill>
                <a:schemeClr val="bg1"/>
              </a:solidFill>
            </a:rPr>
            <a:t>2000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>
              <a:solidFill>
                <a:schemeClr val="bg1"/>
              </a:solidFill>
            </a:rPr>
            <a:t>SOA (Service-Oriented Architecture) </a:t>
          </a:r>
          <a:r>
            <a:rPr lang="en-US" sz="1500" kern="1200" dirty="0" err="1">
              <a:solidFill>
                <a:schemeClr val="bg1"/>
              </a:solidFill>
            </a:rPr>
            <a:t>introducerades</a:t>
          </a:r>
          <a:r>
            <a:rPr lang="en-US" sz="1500" kern="1200" dirty="0">
              <a:solidFill>
                <a:schemeClr val="bg1"/>
              </a:solidFill>
            </a:rPr>
            <a:t> för </a:t>
          </a:r>
          <a:r>
            <a:rPr lang="en-US" sz="1500" kern="1200" dirty="0" err="1">
              <a:solidFill>
                <a:schemeClr val="bg1"/>
              </a:solidFill>
            </a:rPr>
            <a:t>att</a:t>
          </a:r>
          <a:r>
            <a:rPr lang="en-US" sz="1500" kern="1200" dirty="0">
              <a:solidFill>
                <a:schemeClr val="bg1"/>
              </a:solidFill>
            </a:rPr>
            <a:t> </a:t>
          </a:r>
          <a:r>
            <a:rPr lang="en-US" sz="1500" kern="1200" dirty="0" err="1">
              <a:solidFill>
                <a:schemeClr val="bg1"/>
              </a:solidFill>
            </a:rPr>
            <a:t>hantera</a:t>
          </a:r>
          <a:r>
            <a:rPr lang="en-US" sz="1500" kern="1200" dirty="0">
              <a:solidFill>
                <a:schemeClr val="bg1"/>
              </a:solidFill>
            </a:rPr>
            <a:t> </a:t>
          </a:r>
          <a:r>
            <a:rPr lang="en-US" sz="1500" kern="1200" dirty="0" err="1">
              <a:solidFill>
                <a:schemeClr val="bg1"/>
              </a:solidFill>
            </a:rPr>
            <a:t>komplexa</a:t>
          </a:r>
          <a:r>
            <a:rPr lang="en-US" sz="1500" kern="1200" dirty="0">
              <a:solidFill>
                <a:schemeClr val="bg1"/>
              </a:solidFill>
            </a:rPr>
            <a:t> system.</a:t>
          </a:r>
        </a:p>
      </dsp:txBody>
      <dsp:txXfrm>
        <a:off x="2405289" y="2611526"/>
        <a:ext cx="2287451" cy="1741017"/>
      </dsp:txXfrm>
    </dsp:sp>
    <dsp:sp modelId="{A31F4491-4807-41B8-BB2B-9AC2F842FAA8}">
      <dsp:nvSpPr>
        <dsp:cNvPr id="0" name=""/>
        <dsp:cNvSpPr/>
      </dsp:nvSpPr>
      <dsp:spPr>
        <a:xfrm>
          <a:off x="3331387" y="1958644"/>
          <a:ext cx="435254" cy="43525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76863F9-832A-4C04-BEFB-47F78ED1D4D0}">
      <dsp:nvSpPr>
        <dsp:cNvPr id="0" name=""/>
        <dsp:cNvSpPr/>
      </dsp:nvSpPr>
      <dsp:spPr>
        <a:xfrm>
          <a:off x="4817784" y="0"/>
          <a:ext cx="2193551" cy="17410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135128" numCol="1" spcCol="1270" anchor="b" anchorCtr="1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solidFill>
                <a:schemeClr val="bg1"/>
              </a:solidFill>
            </a:rPr>
            <a:t>2010</a:t>
          </a:r>
          <a:endParaRPr lang="en-US" sz="1900" kern="1200" dirty="0">
            <a:solidFill>
              <a:schemeClr val="bg1"/>
            </a:solidFill>
          </a:endParaRP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>
              <a:solidFill>
                <a:schemeClr val="bg1"/>
              </a:solidFill>
            </a:rPr>
            <a:t>Microservices utvecklades för skalbarhet och flexibilitet.</a:t>
          </a:r>
          <a:endParaRPr lang="en-US" sz="1500" kern="1200" dirty="0">
            <a:solidFill>
              <a:schemeClr val="bg1"/>
            </a:solidFill>
          </a:endParaRPr>
        </a:p>
      </dsp:txBody>
      <dsp:txXfrm>
        <a:off x="4817784" y="0"/>
        <a:ext cx="2193551" cy="1741017"/>
      </dsp:txXfrm>
    </dsp:sp>
    <dsp:sp modelId="{8AE6543F-81EF-42CD-A20E-70BDE2B92231}">
      <dsp:nvSpPr>
        <dsp:cNvPr id="0" name=""/>
        <dsp:cNvSpPr/>
      </dsp:nvSpPr>
      <dsp:spPr>
        <a:xfrm>
          <a:off x="5733211" y="1958644"/>
          <a:ext cx="435254" cy="43525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9D4760-6CAE-4505-82E4-0BC96FC46F53}" type="datetimeFigureOut">
              <a:rPr lang="sv-SE" smtClean="0"/>
              <a:t>2024-12-01</a:t>
            </a:fld>
            <a:endParaRPr lang="sv-S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v-S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80A791-9761-42B2-9DD5-BF5AE89EEC18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1825145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80A791-9761-42B2-9DD5-BF5AE89EEC18}" type="slidenum">
              <a:rPr lang="sv-SE" smtClean="0"/>
              <a:t>14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9564773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12/1/2024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4B24C51-42F1-1F36-32F2-E8758FDB93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close-up of a hexagonal structure">
            <a:extLst>
              <a:ext uri="{FF2B5EF4-FFF2-40B4-BE49-F238E27FC236}">
                <a16:creationId xmlns:a16="http://schemas.microsoft.com/office/drawing/2014/main" id="{3D455E1D-3E54-1CC3-09B0-9D11334D48C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434" t="9091" r="47088"/>
          <a:stretch/>
        </p:blipFill>
        <p:spPr>
          <a:xfrm>
            <a:off x="2642616" y="10"/>
            <a:ext cx="6501384" cy="6857990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7004404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799845-09FF-32BC-0761-AE861B6926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1699" y="1043429"/>
            <a:ext cx="6840601" cy="583066"/>
          </a:xfrm>
        </p:spPr>
        <p:txBody>
          <a:bodyPr anchor="t">
            <a:normAutofit fontScale="90000"/>
          </a:bodyPr>
          <a:lstStyle/>
          <a:p>
            <a:pPr algn="l"/>
            <a:r>
              <a:rPr lang="sv-SE" sz="4000" dirty="0">
                <a:solidFill>
                  <a:schemeClr val="bg1"/>
                </a:solidFill>
              </a:rPr>
              <a:t>Förståelse för Monolitisk arkitektur, SOA och Microservices</a:t>
            </a:r>
            <a:endParaRPr lang="sv-SE" sz="4200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D15837-F0CC-A943-3BA1-5EB5ABF819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1699" y="2801257"/>
            <a:ext cx="2658301" cy="3214914"/>
          </a:xfrm>
        </p:spPr>
        <p:txBody>
          <a:bodyPr>
            <a:normAutofit/>
          </a:bodyPr>
          <a:lstStyle/>
          <a:p>
            <a:pPr algn="l"/>
            <a:r>
              <a:rPr lang="sv-SE" sz="1700" dirty="0">
                <a:solidFill>
                  <a:schemeClr val="bg1"/>
                </a:solidFill>
              </a:rPr>
              <a:t>En genomgång av olika arkitekturmodeller inom systemutveckling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1653" y="434802"/>
            <a:ext cx="146304" cy="5280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0771" y="4546920"/>
            <a:ext cx="298323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11268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D377151-127E-E49F-3251-A3548C0FA2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6A90404E-D838-6C1B-642E-FE84DDD2E2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close-up of a hexagonal structure">
            <a:extLst>
              <a:ext uri="{FF2B5EF4-FFF2-40B4-BE49-F238E27FC236}">
                <a16:creationId xmlns:a16="http://schemas.microsoft.com/office/drawing/2014/main" id="{33FF76F7-FCC7-CE52-0E19-97E47956694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434" t="9091" r="47088"/>
          <a:stretch/>
        </p:blipFill>
        <p:spPr>
          <a:xfrm>
            <a:off x="2642616" y="10"/>
            <a:ext cx="6501384" cy="6857990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9E3DBC6E-6760-72C1-3FB5-F33B46DF47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7004404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B8F001-1280-B360-FB21-868EE9E356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1699" y="1043429"/>
            <a:ext cx="6840601" cy="583066"/>
          </a:xfrm>
        </p:spPr>
        <p:txBody>
          <a:bodyPr anchor="t">
            <a:normAutofit fontScale="90000"/>
          </a:bodyPr>
          <a:lstStyle/>
          <a:p>
            <a:pPr algn="l"/>
            <a:r>
              <a:rPr lang="sv-SE" sz="4000" dirty="0">
                <a:solidFill>
                  <a:schemeClr val="bg1"/>
                </a:solidFill>
              </a:rPr>
              <a:t>Strategier för transformation</a:t>
            </a:r>
            <a:endParaRPr lang="sv-SE" sz="4200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A1A030-B216-1AE3-9112-5A3E317402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1699" y="1918033"/>
            <a:ext cx="6840601" cy="4098138"/>
          </a:xfrm>
        </p:spPr>
        <p:txBody>
          <a:bodyPr>
            <a:normAutofit/>
          </a:bodyPr>
          <a:lstStyle/>
          <a:p>
            <a:pPr marL="342900" indent="-342900" algn="l">
              <a:buFont typeface="+mj-lt"/>
              <a:buAutoNum type="arabicPeriod"/>
            </a:pPr>
            <a:r>
              <a:rPr lang="sv-SE" sz="1800" dirty="0">
                <a:solidFill>
                  <a:schemeClr val="bg1"/>
                </a:solidFill>
              </a:rPr>
              <a:t>Identifiera funktionalitet med svag koppling och bryt ut som mikrotjänster.</a:t>
            </a:r>
          </a:p>
          <a:p>
            <a:pPr marL="342900" indent="-342900" algn="l">
              <a:buFont typeface="+mj-lt"/>
              <a:buAutoNum type="arabicPeriod"/>
            </a:pPr>
            <a:r>
              <a:rPr lang="sv-SE" sz="1800" dirty="0">
                <a:solidFill>
                  <a:schemeClr val="bg1"/>
                </a:solidFill>
              </a:rPr>
              <a:t>Använd inkrementella och iterativa metoder för transformation.</a:t>
            </a:r>
          </a:p>
          <a:p>
            <a:pPr marL="342900" indent="-342900" algn="l">
              <a:buFont typeface="+mj-lt"/>
              <a:buAutoNum type="arabicPeriod"/>
            </a:pPr>
            <a:r>
              <a:rPr lang="sv-SE" sz="1800" dirty="0">
                <a:solidFill>
                  <a:schemeClr val="bg1"/>
                </a:solidFill>
              </a:rPr>
              <a:t>Designa API-kontrakt för kommunikation mellan tjänster.</a:t>
            </a:r>
          </a:p>
          <a:p>
            <a:pPr marL="342900" indent="-342900" algn="l">
              <a:buFont typeface="+mj-lt"/>
              <a:buAutoNum type="arabicPeriod"/>
            </a:pPr>
            <a:r>
              <a:rPr lang="sv-SE" sz="1800" dirty="0">
                <a:solidFill>
                  <a:schemeClr val="bg1"/>
                </a:solidFill>
              </a:rPr>
              <a:t>Använd klisterkod ”glue code” för att integrera gamla och nya system.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D8B2D40-DA23-7069-E6F3-27D39DF4CB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1653" y="434802"/>
            <a:ext cx="146304" cy="5280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2FB4EBB-A09C-997C-02F1-061A67222E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0771" y="4546920"/>
            <a:ext cx="298323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8" name="Picture 4" descr="Scrum Events: A Practical Guide">
            <a:extLst>
              <a:ext uri="{FF2B5EF4-FFF2-40B4-BE49-F238E27FC236}">
                <a16:creationId xmlns:a16="http://schemas.microsoft.com/office/drawing/2014/main" id="{E14431A6-2E14-842E-8F29-2277ED3DC7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9189" y="3910465"/>
            <a:ext cx="5791722" cy="2533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6114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4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4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4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959F9EE-5841-560A-5D18-F79B69CD1A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780BABA8-B29F-43C0-809D-E9FCA7E4D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close-up of a hexagonal structure">
            <a:extLst>
              <a:ext uri="{FF2B5EF4-FFF2-40B4-BE49-F238E27FC236}">
                <a16:creationId xmlns:a16="http://schemas.microsoft.com/office/drawing/2014/main" id="{530E05BF-55E6-D39B-CC6B-35B0416AF45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434" t="9091" r="47088"/>
          <a:stretch/>
        </p:blipFill>
        <p:spPr>
          <a:xfrm>
            <a:off x="2642616" y="10"/>
            <a:ext cx="6501384" cy="6857990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5C53D8AA-AF90-B086-C3A6-96BF19BF9A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7004404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CF9966-5146-3BC9-FBB9-BB11703C4B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1699" y="1043429"/>
            <a:ext cx="6840601" cy="583066"/>
          </a:xfrm>
        </p:spPr>
        <p:txBody>
          <a:bodyPr anchor="t">
            <a:normAutofit fontScale="90000"/>
          </a:bodyPr>
          <a:lstStyle/>
          <a:p>
            <a:pPr algn="l"/>
            <a:r>
              <a:rPr lang="sv-SE" sz="4000" dirty="0">
                <a:solidFill>
                  <a:schemeClr val="bg1"/>
                </a:solidFill>
              </a:rPr>
              <a:t>Skalbarhet | Konsekvenser</a:t>
            </a:r>
            <a:endParaRPr lang="sv-SE" sz="4200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01094AA-0812-4BC4-68F3-0093940A87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1699" y="1918033"/>
            <a:ext cx="6840601" cy="4098138"/>
          </a:xfrm>
        </p:spPr>
        <p:txBody>
          <a:bodyPr>
            <a:normAutofit fontScale="92500" lnSpcReduction="20000"/>
          </a:bodyPr>
          <a:lstStyle/>
          <a:p>
            <a:pPr algn="l"/>
            <a:r>
              <a:rPr lang="sv-SE" sz="1800" b="1" dirty="0">
                <a:solidFill>
                  <a:schemeClr val="bg1"/>
                </a:solidFill>
              </a:rPr>
              <a:t>Monolitisk arkitektur</a:t>
            </a:r>
          </a:p>
          <a:p>
            <a:pPr marL="342900" indent="-342900" algn="l">
              <a:buFont typeface="+mj-lt"/>
              <a:buAutoNum type="arabicPeriod"/>
            </a:pPr>
            <a:r>
              <a:rPr lang="sv-SE" sz="1800" dirty="0">
                <a:solidFill>
                  <a:schemeClr val="bg1"/>
                </a:solidFill>
              </a:rPr>
              <a:t>Virtuell skalning begränsad till hela applikationen &gt; Kräver kraftfullare servrar.</a:t>
            </a:r>
          </a:p>
          <a:p>
            <a:pPr marL="342900" indent="-342900" algn="l">
              <a:buFont typeface="+mj-lt"/>
              <a:buAutoNum type="arabicPeriod"/>
            </a:pPr>
            <a:r>
              <a:rPr lang="sv-SE" sz="1800" dirty="0">
                <a:solidFill>
                  <a:schemeClr val="bg1"/>
                </a:solidFill>
              </a:rPr>
              <a:t>Begränsad horisontell skalning (hela applikationen måste skalas).</a:t>
            </a:r>
          </a:p>
          <a:p>
            <a:pPr marL="342900" indent="-342900" algn="l">
              <a:buFont typeface="+mj-lt"/>
              <a:buAutoNum type="arabicPeriod"/>
            </a:pPr>
            <a:r>
              <a:rPr lang="sv-SE" sz="1800" dirty="0">
                <a:solidFill>
                  <a:schemeClr val="bg1"/>
                </a:solidFill>
              </a:rPr>
              <a:t>Hög prestanda för mindre applikationer.</a:t>
            </a:r>
          </a:p>
          <a:p>
            <a:pPr marL="342900" indent="-342900" algn="l">
              <a:buFont typeface="+mj-lt"/>
              <a:buAutoNum type="arabicPeriod"/>
            </a:pPr>
            <a:r>
              <a:rPr lang="sv-SE" sz="1800" dirty="0">
                <a:solidFill>
                  <a:schemeClr val="bg1"/>
                </a:solidFill>
              </a:rPr>
              <a:t>Svår att förändra eller underhålla vid växande system.</a:t>
            </a:r>
          </a:p>
          <a:p>
            <a:pPr marL="342900" indent="-342900" algn="l">
              <a:buFont typeface="+mj-lt"/>
              <a:buAutoNum type="arabicPeriod"/>
            </a:pPr>
            <a:r>
              <a:rPr lang="sv-SE" sz="1800" dirty="0">
                <a:solidFill>
                  <a:schemeClr val="bg1"/>
                </a:solidFill>
              </a:rPr>
              <a:t>Uppdateringar innebär att hela systemet påverkas.</a:t>
            </a:r>
          </a:p>
          <a:p>
            <a:pPr marL="342900" indent="-342900" algn="l">
              <a:buFont typeface="+mj-lt"/>
              <a:buAutoNum type="arabicPeriod"/>
            </a:pPr>
            <a:endParaRPr lang="sv-SE" sz="1800" dirty="0">
              <a:solidFill>
                <a:schemeClr val="bg1"/>
              </a:solidFill>
            </a:endParaRPr>
          </a:p>
          <a:p>
            <a:pPr algn="l"/>
            <a:r>
              <a:rPr lang="sv-SE" sz="1800" b="1" dirty="0">
                <a:solidFill>
                  <a:schemeClr val="bg1"/>
                </a:solidFill>
              </a:rPr>
              <a:t>Mikrotjänstarkitektur</a:t>
            </a:r>
          </a:p>
          <a:p>
            <a:pPr marL="342900" indent="-342900" algn="l">
              <a:buFont typeface="+mj-lt"/>
              <a:buAutoNum type="arabicPeriod"/>
            </a:pPr>
            <a:r>
              <a:rPr lang="sv-SE" sz="1800" dirty="0">
                <a:solidFill>
                  <a:schemeClr val="bg1"/>
                </a:solidFill>
              </a:rPr>
              <a:t>Horisontell skalning möjlig med Docker och lastbalansering.</a:t>
            </a:r>
          </a:p>
          <a:p>
            <a:pPr marL="342900" indent="-342900" algn="l">
              <a:buFont typeface="+mj-lt"/>
              <a:buAutoNum type="arabicPeriod"/>
            </a:pPr>
            <a:r>
              <a:rPr lang="sv-SE" sz="1800" dirty="0">
                <a:solidFill>
                  <a:schemeClr val="bg1"/>
                </a:solidFill>
              </a:rPr>
              <a:t>Lätt att skala specifika tjänster horisontellt.</a:t>
            </a:r>
          </a:p>
          <a:p>
            <a:pPr marL="342900" indent="-342900" algn="l">
              <a:buFont typeface="+mj-lt"/>
              <a:buAutoNum type="arabicPeriod"/>
            </a:pPr>
            <a:r>
              <a:rPr lang="sv-SE" sz="1800" dirty="0">
                <a:solidFill>
                  <a:schemeClr val="bg1"/>
                </a:solidFill>
              </a:rPr>
              <a:t>Möjlighet att använda olika teknologier för olika tjänster.</a:t>
            </a:r>
          </a:p>
          <a:p>
            <a:pPr marL="342900" indent="-342900" algn="l">
              <a:buFont typeface="+mj-lt"/>
              <a:buAutoNum type="arabicPeriod"/>
            </a:pPr>
            <a:r>
              <a:rPr lang="sv-SE" sz="1800" dirty="0">
                <a:solidFill>
                  <a:schemeClr val="bg1"/>
                </a:solidFill>
              </a:rPr>
              <a:t>Bättre anpassning för stora och komplexa system.</a:t>
            </a:r>
          </a:p>
          <a:p>
            <a:pPr marL="342900" indent="-342900" algn="l">
              <a:buFont typeface="+mj-lt"/>
              <a:buAutoNum type="arabicPeriod"/>
            </a:pPr>
            <a:r>
              <a:rPr lang="sv-SE" sz="1800" dirty="0">
                <a:solidFill>
                  <a:schemeClr val="bg1"/>
                </a:solidFill>
              </a:rPr>
              <a:t>Hög flexibilitet och möjlighet till oberoende uppdateringar.</a:t>
            </a:r>
          </a:p>
          <a:p>
            <a:pPr marL="342900" indent="-342900" algn="l">
              <a:buFont typeface="+mj-lt"/>
              <a:buAutoNum type="arabicPeriod"/>
            </a:pPr>
            <a:r>
              <a:rPr lang="sv-SE" sz="1800" dirty="0">
                <a:solidFill>
                  <a:schemeClr val="bg1"/>
                </a:solidFill>
              </a:rPr>
              <a:t>Kräver mer resurser för hantering av kommunikation, övervakning och felhantering.</a:t>
            </a:r>
          </a:p>
          <a:p>
            <a:pPr algn="l"/>
            <a:endParaRPr lang="sv-SE" sz="1800" dirty="0">
              <a:solidFill>
                <a:schemeClr val="bg1"/>
              </a:solidFill>
            </a:endParaRPr>
          </a:p>
          <a:p>
            <a:pPr algn="l"/>
            <a:endParaRPr lang="sv-SE" sz="1800" dirty="0">
              <a:solidFill>
                <a:schemeClr val="bg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99BC675-B864-1559-D4A2-D509A0338C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1653" y="434802"/>
            <a:ext cx="146304" cy="5280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5BE452F-39A3-7115-701F-961CC18149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0771" y="4546920"/>
            <a:ext cx="298323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56809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4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4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4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4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4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4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4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4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4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4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4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4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65CCBAF-23E9-BBCA-AE32-77D9295F66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9A0E5C2C-851C-7A77-6E22-F3A69FDFB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close-up of a hexagonal structure">
            <a:extLst>
              <a:ext uri="{FF2B5EF4-FFF2-40B4-BE49-F238E27FC236}">
                <a16:creationId xmlns:a16="http://schemas.microsoft.com/office/drawing/2014/main" id="{DC55AB59-B4A8-3893-D0C8-49A55E30003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434" t="9091" r="47088"/>
          <a:stretch/>
        </p:blipFill>
        <p:spPr>
          <a:xfrm>
            <a:off x="2642616" y="10"/>
            <a:ext cx="6501384" cy="6857990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81DC183A-A820-A1D3-DC94-CD75D6F7CF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7004404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A37B29-4840-5CB7-2A3E-358A0C1E6F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1699" y="1043429"/>
            <a:ext cx="6840601" cy="583066"/>
          </a:xfrm>
        </p:spPr>
        <p:txBody>
          <a:bodyPr anchor="t">
            <a:normAutofit fontScale="90000"/>
          </a:bodyPr>
          <a:lstStyle/>
          <a:p>
            <a:pPr algn="l"/>
            <a:r>
              <a:rPr lang="sv-SE" sz="4000" dirty="0">
                <a:solidFill>
                  <a:schemeClr val="bg1"/>
                </a:solidFill>
              </a:rPr>
              <a:t>Hur väljer man rätt arkitektur?</a:t>
            </a:r>
            <a:endParaRPr lang="sv-SE" sz="4200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25972CD-FFDB-2173-F349-E4D03392CC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1699" y="1918033"/>
            <a:ext cx="6840601" cy="4098138"/>
          </a:xfrm>
        </p:spPr>
        <p:txBody>
          <a:bodyPr>
            <a:normAutofit fontScale="92500"/>
          </a:bodyPr>
          <a:lstStyle/>
          <a:p>
            <a:pPr algn="l"/>
            <a:r>
              <a:rPr lang="sv-SE" sz="1800" b="1" dirty="0">
                <a:solidFill>
                  <a:schemeClr val="bg1"/>
                </a:solidFill>
              </a:rPr>
              <a:t>Monolith</a:t>
            </a:r>
          </a:p>
          <a:p>
            <a:pPr marL="514350" indent="-514350" algn="l">
              <a:buFont typeface="+mj-lt"/>
              <a:buAutoNum type="arabicPeriod"/>
            </a:pPr>
            <a:r>
              <a:rPr lang="sv-SE" sz="1800" dirty="0">
                <a:solidFill>
                  <a:schemeClr val="bg1"/>
                </a:solidFill>
              </a:rPr>
              <a:t>Passar för mindre och enklare projekt med låg förändringsfrekvens.</a:t>
            </a:r>
          </a:p>
          <a:p>
            <a:pPr marL="514350" indent="-514350" algn="l">
              <a:buFont typeface="+mj-lt"/>
              <a:buAutoNum type="arabicPeriod"/>
            </a:pPr>
            <a:r>
              <a:rPr lang="sv-SE" sz="1800" dirty="0">
                <a:solidFill>
                  <a:schemeClr val="bg1"/>
                </a:solidFill>
              </a:rPr>
              <a:t>Snabb MVP (Minimum Viable Product).</a:t>
            </a:r>
          </a:p>
          <a:p>
            <a:pPr marL="514350" indent="-514350" algn="l">
              <a:buFont typeface="+mj-lt"/>
              <a:buAutoNum type="arabicPeriod"/>
            </a:pPr>
            <a:r>
              <a:rPr lang="sv-SE" sz="1800" dirty="0">
                <a:solidFill>
                  <a:schemeClr val="bg1"/>
                </a:solidFill>
              </a:rPr>
              <a:t>Lägre budget för drift och utveckling.</a:t>
            </a:r>
          </a:p>
          <a:p>
            <a:pPr algn="l"/>
            <a:endParaRPr lang="sv-SE" sz="1800" dirty="0">
              <a:solidFill>
                <a:schemeClr val="bg1"/>
              </a:solidFill>
            </a:endParaRPr>
          </a:p>
          <a:p>
            <a:pPr algn="l"/>
            <a:r>
              <a:rPr lang="sv-SE" sz="1800" b="1" dirty="0">
                <a:solidFill>
                  <a:schemeClr val="bg1"/>
                </a:solidFill>
              </a:rPr>
              <a:t>SOA</a:t>
            </a:r>
          </a:p>
          <a:p>
            <a:pPr marL="514350" indent="-514350" algn="l">
              <a:buFont typeface="+mj-lt"/>
              <a:buAutoNum type="arabicPeriod"/>
            </a:pPr>
            <a:r>
              <a:rPr lang="sv-SE" sz="1800" dirty="0">
                <a:solidFill>
                  <a:schemeClr val="bg1"/>
                </a:solidFill>
              </a:rPr>
              <a:t>Stora organisationer med flera system.</a:t>
            </a:r>
          </a:p>
          <a:p>
            <a:pPr marL="514350" indent="-514350" algn="l">
              <a:buFont typeface="+mj-lt"/>
              <a:buAutoNum type="arabicPeriod"/>
            </a:pPr>
            <a:r>
              <a:rPr lang="sv-SE" sz="1800" dirty="0">
                <a:solidFill>
                  <a:schemeClr val="bg1"/>
                </a:solidFill>
              </a:rPr>
              <a:t>Integration över flera plattformar.</a:t>
            </a:r>
          </a:p>
          <a:p>
            <a:pPr algn="l"/>
            <a:endParaRPr lang="sv-SE" sz="1800" dirty="0">
              <a:solidFill>
                <a:schemeClr val="bg1"/>
              </a:solidFill>
            </a:endParaRPr>
          </a:p>
          <a:p>
            <a:pPr algn="l"/>
            <a:r>
              <a:rPr lang="sv-SE" sz="1800" b="1" dirty="0">
                <a:solidFill>
                  <a:schemeClr val="bg1"/>
                </a:solidFill>
              </a:rPr>
              <a:t>Microservices</a:t>
            </a:r>
          </a:p>
          <a:p>
            <a:pPr marL="514350" indent="-514350" algn="l">
              <a:buFont typeface="+mj-lt"/>
              <a:buAutoNum type="arabicPeriod"/>
            </a:pPr>
            <a:r>
              <a:rPr lang="sv-SE" sz="1800" dirty="0">
                <a:solidFill>
                  <a:schemeClr val="bg1"/>
                </a:solidFill>
              </a:rPr>
              <a:t>Höga krav på skalbarhet och flexibilitet.</a:t>
            </a:r>
          </a:p>
          <a:p>
            <a:pPr marL="514350" indent="-514350" algn="l">
              <a:buFont typeface="+mj-lt"/>
              <a:buAutoNum type="arabicPeriod"/>
            </a:pPr>
            <a:r>
              <a:rPr lang="sv-SE" sz="1800" dirty="0">
                <a:solidFill>
                  <a:schemeClr val="bg1"/>
                </a:solidFill>
              </a:rPr>
              <a:t>Perfekt för stora, komplexa och dynamiska system.</a:t>
            </a:r>
          </a:p>
          <a:p>
            <a:pPr marL="514350" indent="-514350" algn="l">
              <a:buFont typeface="+mj-lt"/>
              <a:buAutoNum type="arabicPeriod"/>
            </a:pPr>
            <a:r>
              <a:rPr lang="sv-SE" sz="1800" dirty="0">
                <a:solidFill>
                  <a:schemeClr val="bg1"/>
                </a:solidFill>
              </a:rPr>
              <a:t>Möjlighet att använda olika teknologier.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EDA92DD-4D97-0FCB-55C2-E68E49F44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1653" y="434802"/>
            <a:ext cx="146304" cy="5280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B07D2D8-86AC-5019-A9B0-011DE3B425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0771" y="4546920"/>
            <a:ext cx="298323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27672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4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4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4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4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4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4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4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4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4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4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18A828C-A7DF-78DE-9D10-7548B8A965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1686B3D7-5D3E-831E-FD83-F9A5A5562D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close-up of a hexagonal structure">
            <a:extLst>
              <a:ext uri="{FF2B5EF4-FFF2-40B4-BE49-F238E27FC236}">
                <a16:creationId xmlns:a16="http://schemas.microsoft.com/office/drawing/2014/main" id="{72DE618C-6B2F-875B-1B51-AED53E31026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434" t="9091" r="47088"/>
          <a:stretch/>
        </p:blipFill>
        <p:spPr>
          <a:xfrm>
            <a:off x="2642616" y="10"/>
            <a:ext cx="6501384" cy="6857990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9DD7EBBE-E1D4-807C-2D73-908219164F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7004404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3CF40F-1E48-C868-DFE1-D24B273561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1699" y="1043429"/>
            <a:ext cx="6840601" cy="583066"/>
          </a:xfrm>
        </p:spPr>
        <p:txBody>
          <a:bodyPr anchor="t">
            <a:normAutofit fontScale="90000"/>
          </a:bodyPr>
          <a:lstStyle/>
          <a:p>
            <a:pPr algn="l"/>
            <a:r>
              <a:rPr lang="sv-SE" sz="4000" dirty="0">
                <a:solidFill>
                  <a:schemeClr val="bg1"/>
                </a:solidFill>
              </a:rPr>
              <a:t>Sammanfattning</a:t>
            </a:r>
            <a:endParaRPr lang="sv-SE" sz="4200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F17356-78DE-748B-5421-AC903C2CDE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1699" y="1918033"/>
            <a:ext cx="6840601" cy="4098138"/>
          </a:xfrm>
        </p:spPr>
        <p:txBody>
          <a:bodyPr>
            <a:normAutofit/>
          </a:bodyPr>
          <a:lstStyle/>
          <a:p>
            <a:pPr algn="l"/>
            <a:r>
              <a:rPr lang="sv-SE" sz="1800" dirty="0">
                <a:solidFill>
                  <a:schemeClr val="bg1"/>
                </a:solidFill>
              </a:rPr>
              <a:t>Arkitekturer utvecklas för att möta förändrade behov:</a:t>
            </a:r>
          </a:p>
          <a:p>
            <a:pPr algn="l"/>
            <a:endParaRPr lang="sv-SE" sz="1800" dirty="0">
              <a:solidFill>
                <a:schemeClr val="bg1"/>
              </a:solidFill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sv-SE" sz="1800" dirty="0">
                <a:solidFill>
                  <a:schemeClr val="bg1"/>
                </a:solidFill>
              </a:rPr>
              <a:t>Monolith: Enkelhet och stabilitet.</a:t>
            </a:r>
          </a:p>
          <a:p>
            <a:pPr marL="514350" indent="-514350" algn="l">
              <a:buFont typeface="+mj-lt"/>
              <a:buAutoNum type="arabicPeriod"/>
            </a:pPr>
            <a:r>
              <a:rPr lang="sv-SE" sz="1800" dirty="0">
                <a:solidFill>
                  <a:schemeClr val="bg1"/>
                </a:solidFill>
              </a:rPr>
              <a:t>SOA: Integration och återanvändbarhet.</a:t>
            </a:r>
          </a:p>
          <a:p>
            <a:pPr marL="514350" indent="-514350" algn="l">
              <a:buFont typeface="+mj-lt"/>
              <a:buAutoNum type="arabicPeriod"/>
            </a:pPr>
            <a:r>
              <a:rPr lang="sv-SE" sz="1800" dirty="0">
                <a:solidFill>
                  <a:schemeClr val="bg1"/>
                </a:solidFill>
              </a:rPr>
              <a:t>Microservices: Skalbarhet och flexibilitet.</a:t>
            </a:r>
          </a:p>
          <a:p>
            <a:pPr marL="514350" indent="-514350" algn="l">
              <a:buFont typeface="+mj-lt"/>
              <a:buAutoNum type="arabicPeriod"/>
            </a:pPr>
            <a:r>
              <a:rPr lang="sv-SE" sz="1800" dirty="0">
                <a:solidFill>
                  <a:schemeClr val="bg1"/>
                </a:solidFill>
              </a:rPr>
              <a:t>Framåt &gt; Serverless och event-driven arkitekturer blir alltmer vanliga och enklare att använda.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582634C-1E36-AA48-AE06-E1D363BDAD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1653" y="434802"/>
            <a:ext cx="146304" cy="5280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9D0D5C6-8799-20FB-2D44-380F268A9C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0771" y="4546920"/>
            <a:ext cx="298323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68096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4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4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4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4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D231914-730B-28F6-95F2-4DE495AA9E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CCC64B3B-DEF5-0C79-23E8-D4C2AB5C04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close-up of a hexagonal structure">
            <a:extLst>
              <a:ext uri="{FF2B5EF4-FFF2-40B4-BE49-F238E27FC236}">
                <a16:creationId xmlns:a16="http://schemas.microsoft.com/office/drawing/2014/main" id="{FCBC7FCB-45C9-5887-F760-704DF302C57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434" t="9091" r="47088"/>
          <a:stretch/>
        </p:blipFill>
        <p:spPr>
          <a:xfrm>
            <a:off x="2642616" y="10"/>
            <a:ext cx="6501384" cy="6857990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F55CB451-5BE3-BC64-91A1-3691260C29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7004404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CE15D3-0A0C-FD27-E958-4E640EA6D9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30137" y="228692"/>
            <a:ext cx="6840601" cy="583066"/>
          </a:xfrm>
        </p:spPr>
        <p:txBody>
          <a:bodyPr anchor="t">
            <a:normAutofit fontScale="90000"/>
          </a:bodyPr>
          <a:lstStyle/>
          <a:p>
            <a:pPr algn="l"/>
            <a:r>
              <a:rPr lang="sv-SE" sz="4000" dirty="0">
                <a:solidFill>
                  <a:schemeClr val="bg1"/>
                </a:solidFill>
              </a:rPr>
              <a:t>Gloslista</a:t>
            </a:r>
            <a:endParaRPr lang="sv-SE" sz="4200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544864-2CCE-CB8A-2B85-86430ADF0B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30136" y="1037265"/>
            <a:ext cx="6840601" cy="5266998"/>
          </a:xfrm>
        </p:spPr>
        <p:txBody>
          <a:bodyPr>
            <a:noAutofit/>
          </a:bodyPr>
          <a:lstStyle/>
          <a:p>
            <a:pPr algn="l"/>
            <a:r>
              <a:rPr lang="sv-SE" sz="580" b="1" dirty="0">
                <a:solidFill>
                  <a:schemeClr val="bg1"/>
                </a:solidFill>
              </a:rPr>
              <a:t>Virtuell skalning: </a:t>
            </a:r>
          </a:p>
          <a:p>
            <a:pPr algn="l"/>
            <a:r>
              <a:rPr lang="sv-SE" sz="580" b="1" dirty="0">
                <a:solidFill>
                  <a:schemeClr val="bg1"/>
                </a:solidFill>
              </a:rPr>
              <a:t>	</a:t>
            </a:r>
            <a:r>
              <a:rPr lang="sv-SE" sz="580" dirty="0">
                <a:solidFill>
                  <a:schemeClr val="bg1"/>
                </a:solidFill>
              </a:rPr>
              <a:t>Processen att tilldela mer resurser (CPU, RAM) till en applikation på en enda maskin för att hantera ökad arbetsbelastning.</a:t>
            </a:r>
          </a:p>
          <a:p>
            <a:pPr algn="l"/>
            <a:r>
              <a:rPr lang="sv-SE" sz="580" b="1" dirty="0">
                <a:solidFill>
                  <a:schemeClr val="bg1"/>
                </a:solidFill>
              </a:rPr>
              <a:t>Horisontell skalning:</a:t>
            </a:r>
            <a:r>
              <a:rPr lang="sv-SE" sz="580" dirty="0">
                <a:solidFill>
                  <a:schemeClr val="bg1"/>
                </a:solidFill>
              </a:rPr>
              <a:t> </a:t>
            </a:r>
          </a:p>
          <a:p>
            <a:pPr algn="l"/>
            <a:r>
              <a:rPr lang="sv-SE" sz="580" dirty="0">
                <a:solidFill>
                  <a:schemeClr val="bg1"/>
                </a:solidFill>
              </a:rPr>
              <a:t>	Att lägga till fler maskiner eller noder till ett system för att sprida arbetsbelastningen och förbättra prestanda.</a:t>
            </a:r>
          </a:p>
          <a:p>
            <a:pPr algn="l"/>
            <a:r>
              <a:rPr lang="sv-SE" sz="580" b="1" dirty="0">
                <a:solidFill>
                  <a:schemeClr val="bg1"/>
                </a:solidFill>
              </a:rPr>
              <a:t>Message Queue:</a:t>
            </a:r>
            <a:r>
              <a:rPr lang="sv-SE" sz="580" dirty="0">
                <a:solidFill>
                  <a:schemeClr val="bg1"/>
                </a:solidFill>
              </a:rPr>
              <a:t> </a:t>
            </a:r>
          </a:p>
          <a:p>
            <a:pPr algn="l"/>
            <a:r>
              <a:rPr lang="sv-SE" sz="580" dirty="0">
                <a:solidFill>
                  <a:schemeClr val="bg1"/>
                </a:solidFill>
              </a:rPr>
              <a:t>	En infrastruktur för att hantera och lagra meddelanden som skickas mellan olika komponenter i ett system för att möjliggöra asynkron kommunikation. Exempel: RabbitMQ, Kafka.</a:t>
            </a:r>
          </a:p>
          <a:p>
            <a:pPr algn="l"/>
            <a:r>
              <a:rPr lang="sv-SE" sz="580" b="1" dirty="0">
                <a:solidFill>
                  <a:schemeClr val="bg1"/>
                </a:solidFill>
              </a:rPr>
              <a:t>RPC (Remote Procedure Call): </a:t>
            </a:r>
          </a:p>
          <a:p>
            <a:pPr algn="l"/>
            <a:r>
              <a:rPr lang="sv-SE" sz="580" b="1" dirty="0">
                <a:solidFill>
                  <a:schemeClr val="bg1"/>
                </a:solidFill>
              </a:rPr>
              <a:t>	</a:t>
            </a:r>
            <a:r>
              <a:rPr lang="sv-SE" sz="580" dirty="0">
                <a:solidFill>
                  <a:schemeClr val="bg1"/>
                </a:solidFill>
              </a:rPr>
              <a:t>En teknik för att möjliggöra kommunikation mellan olika system eller processer, vanligtvis på olika datorer i ett nätverk.</a:t>
            </a:r>
          </a:p>
          <a:p>
            <a:pPr algn="l"/>
            <a:r>
              <a:rPr lang="sv-SE" sz="580" b="1" dirty="0">
                <a:solidFill>
                  <a:schemeClr val="bg1"/>
                </a:solidFill>
              </a:rPr>
              <a:t>gRPC:</a:t>
            </a:r>
            <a:r>
              <a:rPr lang="sv-SE" sz="580" dirty="0">
                <a:solidFill>
                  <a:schemeClr val="bg1"/>
                </a:solidFill>
              </a:rPr>
              <a:t> </a:t>
            </a:r>
          </a:p>
          <a:p>
            <a:pPr algn="l"/>
            <a:r>
              <a:rPr lang="sv-SE" sz="580" dirty="0">
                <a:solidFill>
                  <a:schemeClr val="bg1"/>
                </a:solidFill>
              </a:rPr>
              <a:t>	Ett modernt RPC-ramverk utvecklat av Google, baserat på HTTP/2 och Protobuf för hög prestanda.</a:t>
            </a:r>
          </a:p>
          <a:p>
            <a:pPr algn="l"/>
            <a:r>
              <a:rPr lang="sv-SE" sz="580" b="1" dirty="0">
                <a:solidFill>
                  <a:schemeClr val="bg1"/>
                </a:solidFill>
              </a:rPr>
              <a:t>XML-RPC: </a:t>
            </a:r>
          </a:p>
          <a:p>
            <a:pPr algn="l"/>
            <a:r>
              <a:rPr lang="sv-SE" sz="580" dirty="0">
                <a:solidFill>
                  <a:schemeClr val="bg1"/>
                </a:solidFill>
              </a:rPr>
              <a:t>	Ett äldre protokoll som använder XML för att serialisera förfrågningar och svar.</a:t>
            </a:r>
          </a:p>
          <a:p>
            <a:pPr algn="l"/>
            <a:r>
              <a:rPr lang="sv-SE" sz="580" b="1" dirty="0">
                <a:solidFill>
                  <a:schemeClr val="bg1"/>
                </a:solidFill>
              </a:rPr>
              <a:t>JSON-RPC:</a:t>
            </a:r>
          </a:p>
          <a:p>
            <a:pPr algn="l"/>
            <a:r>
              <a:rPr lang="sv-SE" sz="580" b="1" dirty="0">
                <a:solidFill>
                  <a:schemeClr val="bg1"/>
                </a:solidFill>
              </a:rPr>
              <a:t>	</a:t>
            </a:r>
            <a:r>
              <a:rPr lang="sv-SE" sz="580" dirty="0">
                <a:solidFill>
                  <a:schemeClr val="bg1"/>
                </a:solidFill>
              </a:rPr>
              <a:t>Ett lättviktigt protokoll som använder JSON för att serialisera förfrågningar och svar.</a:t>
            </a:r>
          </a:p>
          <a:p>
            <a:pPr algn="l"/>
            <a:r>
              <a:rPr lang="sv-SE" sz="580" b="1" dirty="0">
                <a:solidFill>
                  <a:schemeClr val="bg1"/>
                </a:solidFill>
              </a:rPr>
              <a:t>SOAP (Simple Object Access Protocol):</a:t>
            </a:r>
          </a:p>
          <a:p>
            <a:pPr algn="l"/>
            <a:r>
              <a:rPr lang="sv-SE" sz="580" b="1" dirty="0">
                <a:solidFill>
                  <a:schemeClr val="bg1"/>
                </a:solidFill>
              </a:rPr>
              <a:t>	</a:t>
            </a:r>
            <a:r>
              <a:rPr lang="sv-SE" sz="580" dirty="0">
                <a:solidFill>
                  <a:schemeClr val="bg1"/>
                </a:solidFill>
              </a:rPr>
              <a:t>En äldre protokollbaserad RPC-variant som används i företagsapplikationer för strukturerad dataöverföring.</a:t>
            </a:r>
          </a:p>
          <a:p>
            <a:pPr algn="l"/>
            <a:r>
              <a:rPr lang="sv-SE" sz="580" b="1" dirty="0">
                <a:solidFill>
                  <a:schemeClr val="bg1"/>
                </a:solidFill>
              </a:rPr>
              <a:t>Distribuerade system: </a:t>
            </a:r>
          </a:p>
          <a:p>
            <a:pPr algn="l"/>
            <a:r>
              <a:rPr lang="sv-SE" sz="580" b="1" dirty="0">
                <a:solidFill>
                  <a:schemeClr val="bg1"/>
                </a:solidFill>
              </a:rPr>
              <a:t>	</a:t>
            </a:r>
            <a:r>
              <a:rPr lang="sv-SE" sz="580" dirty="0">
                <a:solidFill>
                  <a:schemeClr val="bg1"/>
                </a:solidFill>
              </a:rPr>
              <a:t>System där olika komponenter körs på separata maskiner men samverkar för att uppnå ett gemensamt mål.</a:t>
            </a:r>
          </a:p>
          <a:p>
            <a:pPr algn="l"/>
            <a:r>
              <a:rPr lang="sv-SE" sz="580" b="1" dirty="0">
                <a:solidFill>
                  <a:schemeClr val="bg1"/>
                </a:solidFill>
              </a:rPr>
              <a:t>Synkron kommunikation: </a:t>
            </a:r>
          </a:p>
          <a:p>
            <a:pPr algn="l"/>
            <a:r>
              <a:rPr lang="sv-SE" sz="580" b="1" dirty="0">
                <a:solidFill>
                  <a:schemeClr val="bg1"/>
                </a:solidFill>
              </a:rPr>
              <a:t>	</a:t>
            </a:r>
            <a:r>
              <a:rPr lang="sv-SE" sz="580" dirty="0">
                <a:solidFill>
                  <a:schemeClr val="bg1"/>
                </a:solidFill>
              </a:rPr>
              <a:t>Kommunikationen sker i realtid, där klienten väntar på ett svar från servern innan den fortsätter.</a:t>
            </a:r>
          </a:p>
          <a:p>
            <a:pPr algn="l"/>
            <a:r>
              <a:rPr lang="sv-SE" sz="580" b="1" dirty="0">
                <a:solidFill>
                  <a:schemeClr val="bg1"/>
                </a:solidFill>
              </a:rPr>
              <a:t>Enterprise Service Bus (ESB): </a:t>
            </a:r>
          </a:p>
          <a:p>
            <a:pPr algn="l"/>
            <a:r>
              <a:rPr lang="sv-SE" sz="580" b="1" dirty="0">
                <a:solidFill>
                  <a:schemeClr val="bg1"/>
                </a:solidFill>
              </a:rPr>
              <a:t>	</a:t>
            </a:r>
            <a:r>
              <a:rPr lang="sv-SE" sz="580" dirty="0">
                <a:solidFill>
                  <a:schemeClr val="bg1"/>
                </a:solidFill>
              </a:rPr>
              <a:t>En integrationsplattform som används för att möjliggöra kommunikation mellan olika tjänster och komponenter i ett distribuerat system, ofta inom SOA.</a:t>
            </a:r>
          </a:p>
          <a:p>
            <a:pPr algn="l"/>
            <a:r>
              <a:rPr lang="sv-SE" sz="580" b="1" dirty="0">
                <a:solidFill>
                  <a:schemeClr val="bg1"/>
                </a:solidFill>
              </a:rPr>
              <a:t>Glue Code: </a:t>
            </a:r>
          </a:p>
          <a:p>
            <a:pPr algn="l"/>
            <a:r>
              <a:rPr lang="sv-SE" sz="580" dirty="0">
                <a:solidFill>
                  <a:schemeClr val="bg1"/>
                </a:solidFill>
              </a:rPr>
              <a:t>	Kod som fungerar som en brygga för att integrera olika system eller komponenter som annars inte skulle kunna kommunicera.</a:t>
            </a:r>
          </a:p>
          <a:p>
            <a:pPr algn="l"/>
            <a:r>
              <a:rPr lang="sv-SE" sz="580" b="1" dirty="0">
                <a:solidFill>
                  <a:schemeClr val="bg1"/>
                </a:solidFill>
              </a:rPr>
              <a:t>Event Streaming: </a:t>
            </a:r>
          </a:p>
          <a:p>
            <a:pPr algn="l"/>
            <a:r>
              <a:rPr lang="sv-SE" sz="580" b="1" dirty="0">
                <a:solidFill>
                  <a:schemeClr val="bg1"/>
                </a:solidFill>
              </a:rPr>
              <a:t>	</a:t>
            </a:r>
            <a:r>
              <a:rPr lang="sv-SE" sz="580" dirty="0">
                <a:solidFill>
                  <a:schemeClr val="bg1"/>
                </a:solidFill>
              </a:rPr>
              <a:t>En teknik för att kontinuerligt fånga och bearbeta händelser i realtid, till exempel med Apache Kafka.</a:t>
            </a:r>
          </a:p>
          <a:p>
            <a:pPr algn="l"/>
            <a:r>
              <a:rPr lang="sv-SE" sz="580" b="1" dirty="0">
                <a:solidFill>
                  <a:schemeClr val="bg1"/>
                </a:solidFill>
              </a:rPr>
              <a:t>Asynkron kommunikation</a:t>
            </a:r>
            <a:r>
              <a:rPr lang="sv-SE" sz="580" dirty="0">
                <a:solidFill>
                  <a:schemeClr val="bg1"/>
                </a:solidFill>
              </a:rPr>
              <a:t>: </a:t>
            </a:r>
          </a:p>
          <a:p>
            <a:pPr algn="l"/>
            <a:r>
              <a:rPr lang="sv-SE" sz="580" dirty="0">
                <a:solidFill>
                  <a:schemeClr val="bg1"/>
                </a:solidFill>
              </a:rPr>
              <a:t>	Kommunikation där klienten inte behöver vänta på ett svar från servern, utan kan fortsätta med andra uppgifter.</a:t>
            </a:r>
          </a:p>
          <a:p>
            <a:pPr algn="l"/>
            <a:r>
              <a:rPr lang="sv-SE" sz="580" b="1" dirty="0">
                <a:solidFill>
                  <a:schemeClr val="bg1"/>
                </a:solidFill>
              </a:rPr>
              <a:t>Load Balancer: </a:t>
            </a:r>
          </a:p>
          <a:p>
            <a:pPr algn="l"/>
            <a:r>
              <a:rPr lang="sv-SE" sz="580" b="1" dirty="0">
                <a:solidFill>
                  <a:schemeClr val="bg1"/>
                </a:solidFill>
              </a:rPr>
              <a:t>	</a:t>
            </a:r>
            <a:r>
              <a:rPr lang="sv-SE" sz="580" dirty="0">
                <a:solidFill>
                  <a:schemeClr val="bg1"/>
                </a:solidFill>
              </a:rPr>
              <a:t>En komponent som fördelar inkommande trafik mellan flera servrar för att optimera resursanvändning och förbättra prestanda.</a:t>
            </a:r>
          </a:p>
          <a:p>
            <a:pPr algn="l"/>
            <a:r>
              <a:rPr lang="sv-SE" sz="580" b="1" dirty="0">
                <a:solidFill>
                  <a:schemeClr val="bg1"/>
                </a:solidFill>
              </a:rPr>
              <a:t>API Gateway: </a:t>
            </a:r>
          </a:p>
          <a:p>
            <a:pPr algn="l"/>
            <a:r>
              <a:rPr lang="sv-SE" sz="580" b="1" dirty="0">
                <a:solidFill>
                  <a:schemeClr val="bg1"/>
                </a:solidFill>
              </a:rPr>
              <a:t>	</a:t>
            </a:r>
            <a:r>
              <a:rPr lang="sv-SE" sz="580" dirty="0">
                <a:solidFill>
                  <a:schemeClr val="bg1"/>
                </a:solidFill>
              </a:rPr>
              <a:t>En ingångspunkt för att hantera API-anrop, autentisering, routing och loggning i mikrotjänstarkitekturer.</a:t>
            </a:r>
          </a:p>
          <a:p>
            <a:pPr algn="l"/>
            <a:r>
              <a:rPr lang="sv-SE" sz="580" b="1" dirty="0">
                <a:solidFill>
                  <a:schemeClr val="bg1"/>
                </a:solidFill>
              </a:rPr>
              <a:t>Circuit Breaker: </a:t>
            </a:r>
          </a:p>
          <a:p>
            <a:pPr algn="l"/>
            <a:r>
              <a:rPr lang="sv-SE" sz="580" dirty="0">
                <a:solidFill>
                  <a:schemeClr val="bg1"/>
                </a:solidFill>
              </a:rPr>
              <a:t>	Ett mönster som används för att förhindra överbelastning i distribuerade system genom att avbryta anrop till tjänster som inte fungerar.</a:t>
            </a:r>
          </a:p>
          <a:p>
            <a:pPr algn="l"/>
            <a:r>
              <a:rPr lang="sv-SE" sz="580" b="1" dirty="0">
                <a:solidFill>
                  <a:schemeClr val="bg1"/>
                </a:solidFill>
              </a:rPr>
              <a:t>Service Registry: </a:t>
            </a:r>
          </a:p>
          <a:p>
            <a:pPr algn="l"/>
            <a:r>
              <a:rPr lang="sv-SE" sz="580" b="1" dirty="0">
                <a:solidFill>
                  <a:schemeClr val="bg1"/>
                </a:solidFill>
              </a:rPr>
              <a:t>	</a:t>
            </a:r>
            <a:r>
              <a:rPr lang="sv-SE" sz="580" dirty="0">
                <a:solidFill>
                  <a:schemeClr val="bg1"/>
                </a:solidFill>
              </a:rPr>
              <a:t>En katalog där tjänster i en mikrotjänstarkitektur registreras och upptäcks av andra tjänster.</a:t>
            </a:r>
          </a:p>
          <a:p>
            <a:pPr algn="l"/>
            <a:r>
              <a:rPr lang="sv-SE" sz="580" b="1" dirty="0">
                <a:solidFill>
                  <a:schemeClr val="bg1"/>
                </a:solidFill>
              </a:rPr>
              <a:t>Orkestrering: </a:t>
            </a:r>
          </a:p>
          <a:p>
            <a:pPr algn="l"/>
            <a:r>
              <a:rPr lang="sv-SE" sz="580" b="1" dirty="0">
                <a:solidFill>
                  <a:schemeClr val="bg1"/>
                </a:solidFill>
              </a:rPr>
              <a:t>	</a:t>
            </a:r>
            <a:r>
              <a:rPr lang="sv-SE" sz="580" dirty="0">
                <a:solidFill>
                  <a:schemeClr val="bg1"/>
                </a:solidFill>
              </a:rPr>
              <a:t>Samordning och hantering av arbetsflöden mellan olika tjänster eller system.</a:t>
            </a:r>
          </a:p>
          <a:p>
            <a:pPr algn="l"/>
            <a:r>
              <a:rPr lang="sv-SE" sz="580" b="1" dirty="0">
                <a:solidFill>
                  <a:schemeClr val="bg1"/>
                </a:solidFill>
              </a:rPr>
              <a:t>Containerization: </a:t>
            </a:r>
          </a:p>
          <a:p>
            <a:pPr algn="l"/>
            <a:r>
              <a:rPr lang="sv-SE" sz="580" b="1" dirty="0">
                <a:solidFill>
                  <a:schemeClr val="bg1"/>
                </a:solidFill>
              </a:rPr>
              <a:t>	</a:t>
            </a:r>
            <a:r>
              <a:rPr lang="sv-SE" sz="580" dirty="0">
                <a:solidFill>
                  <a:schemeClr val="bg1"/>
                </a:solidFill>
              </a:rPr>
              <a:t>Tekniken att paketera en applikation och dess beroenden i en isolerad behållare. Exempel: Docker.</a:t>
            </a:r>
          </a:p>
          <a:p>
            <a:pPr algn="l"/>
            <a:r>
              <a:rPr lang="sv-SE" sz="580" b="1" dirty="0">
                <a:solidFill>
                  <a:schemeClr val="bg1"/>
                </a:solidFill>
              </a:rPr>
              <a:t>Serverless:</a:t>
            </a:r>
          </a:p>
          <a:p>
            <a:pPr algn="l"/>
            <a:r>
              <a:rPr lang="sv-SE" sz="580" b="1" dirty="0">
                <a:solidFill>
                  <a:schemeClr val="bg1"/>
                </a:solidFill>
              </a:rPr>
              <a:t>	</a:t>
            </a:r>
            <a:r>
              <a:rPr lang="sv-SE" sz="580" dirty="0">
                <a:solidFill>
                  <a:schemeClr val="bg1"/>
                </a:solidFill>
              </a:rPr>
              <a:t>En molnbaserad arkitektur där utvecklare kan fokusera på att skriva kod utan att behöva hantera underliggande infrastruktur. Exempel: AWS Lambda, Azure Functions, Google Cloud Functions.</a:t>
            </a:r>
          </a:p>
          <a:p>
            <a:pPr algn="l"/>
            <a:r>
              <a:rPr lang="sv-SE" sz="580" b="1" dirty="0">
                <a:solidFill>
                  <a:schemeClr val="bg1"/>
                </a:solidFill>
              </a:rPr>
              <a:t>Eventdriven arkitektur:</a:t>
            </a:r>
          </a:p>
          <a:p>
            <a:pPr algn="l"/>
            <a:r>
              <a:rPr lang="sv-SE" sz="580" b="1" dirty="0">
                <a:solidFill>
                  <a:schemeClr val="bg1"/>
                </a:solidFill>
              </a:rPr>
              <a:t>	</a:t>
            </a:r>
            <a:r>
              <a:rPr lang="sv-SE" sz="580" dirty="0">
                <a:solidFill>
                  <a:schemeClr val="bg1"/>
                </a:solidFill>
              </a:rPr>
              <a:t>Ett mönster där systemets komponenter reagerar på och kommunicerar via händelser. Exempel: En användares klick på en webbplats utlöser en händelse som triggar en mikrotjänst att utföra en specifik 	uppgift.</a:t>
            </a:r>
          </a:p>
          <a:p>
            <a:pPr algn="l"/>
            <a:r>
              <a:rPr lang="sv-SE" sz="580" b="1" dirty="0">
                <a:solidFill>
                  <a:schemeClr val="bg1"/>
                </a:solidFill>
              </a:rPr>
              <a:t>SaaS (Software as a Service):</a:t>
            </a:r>
          </a:p>
          <a:p>
            <a:pPr algn="l"/>
            <a:r>
              <a:rPr lang="sv-SE" sz="580" b="1" dirty="0">
                <a:solidFill>
                  <a:schemeClr val="bg1"/>
                </a:solidFill>
              </a:rPr>
              <a:t>	En tjänstemodell där applikationer levereras över internet och hanteras helt av leverantören. Exempel: Google Workspace, Microsoft 365.</a:t>
            </a:r>
          </a:p>
          <a:p>
            <a:pPr algn="l"/>
            <a:r>
              <a:rPr lang="sv-SE" sz="580" b="1" dirty="0">
                <a:solidFill>
                  <a:schemeClr val="bg1"/>
                </a:solidFill>
              </a:rPr>
              <a:t>PaaS (Platform as a Service):</a:t>
            </a:r>
          </a:p>
          <a:p>
            <a:pPr algn="l"/>
            <a:r>
              <a:rPr lang="sv-SE" sz="580" b="1" dirty="0">
                <a:solidFill>
                  <a:schemeClr val="bg1"/>
                </a:solidFill>
              </a:rPr>
              <a:t>	En tjänstemodell som erbjuder en utvecklingsplattform i molnet där utvecklare kan bygga och distribuera applikationer utan att hantera infrastrukturen. Exempel: Azure App Service, Heroku.</a:t>
            </a:r>
          </a:p>
          <a:p>
            <a:pPr algn="l"/>
            <a:r>
              <a:rPr lang="sv-SE" sz="580" b="1" dirty="0">
                <a:solidFill>
                  <a:schemeClr val="bg1"/>
                </a:solidFill>
              </a:rPr>
              <a:t>IaaS (Infrastructure as a Service):</a:t>
            </a:r>
          </a:p>
          <a:p>
            <a:pPr algn="l"/>
            <a:r>
              <a:rPr lang="sv-SE" sz="580" b="1" dirty="0">
                <a:solidFill>
                  <a:schemeClr val="bg1"/>
                </a:solidFill>
              </a:rPr>
              <a:t>	En tjänstemodell som tillhandahåller grundläggande infrastrukturtjänster som virtuella maskiner, nätverk och lagring. Exempel: AWS EC2, Google Compute Engine, Microsoft Azure.</a:t>
            </a:r>
          </a:p>
          <a:p>
            <a:pPr algn="l"/>
            <a:endParaRPr lang="sv-SE" sz="580" dirty="0">
              <a:solidFill>
                <a:schemeClr val="bg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1F7F6BE-B7EC-6284-7C81-BCB8C24A6A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1653" y="434802"/>
            <a:ext cx="146304" cy="5280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A3AB23C-AB0F-B51A-3880-7A96EC944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0771" y="4546920"/>
            <a:ext cx="298323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84112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4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4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4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4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4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4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4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4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4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4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4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4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4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4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4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40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400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400"/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400"/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400"/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400"/>
                                        <p:tgtEl>
                                          <p:spTgt spid="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400"/>
                                        <p:tgtEl>
                                          <p:spTgt spid="3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400"/>
                                        <p:tgtEl>
                                          <p:spTgt spid="3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400"/>
                                        <p:tgtEl>
                                          <p:spTgt spid="3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400"/>
                                        <p:tgtEl>
                                          <p:spTgt spid="3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6" end="2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400"/>
                                        <p:tgtEl>
                                          <p:spTgt spid="3">
                                            <p:txEl>
                                              <p:pRg st="26" end="2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7" end="2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400"/>
                                        <p:tgtEl>
                                          <p:spTgt spid="3">
                                            <p:txEl>
                                              <p:pRg st="27" end="2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8" end="2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400"/>
                                        <p:tgtEl>
                                          <p:spTgt spid="3">
                                            <p:txEl>
                                              <p:pRg st="28" end="2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9" end="2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400"/>
                                        <p:tgtEl>
                                          <p:spTgt spid="3">
                                            <p:txEl>
                                              <p:pRg st="29" end="2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0" end="3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400"/>
                                        <p:tgtEl>
                                          <p:spTgt spid="3">
                                            <p:txEl>
                                              <p:pRg st="30" end="3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1" end="3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400"/>
                                        <p:tgtEl>
                                          <p:spTgt spid="3">
                                            <p:txEl>
                                              <p:pRg st="31" end="3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2" end="3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400"/>
                                        <p:tgtEl>
                                          <p:spTgt spid="3">
                                            <p:txEl>
                                              <p:pRg st="32" end="3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3" end="3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400"/>
                                        <p:tgtEl>
                                          <p:spTgt spid="3">
                                            <p:txEl>
                                              <p:pRg st="33" end="3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4" end="3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400"/>
                                        <p:tgtEl>
                                          <p:spTgt spid="3">
                                            <p:txEl>
                                              <p:pRg st="34" end="3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5" end="3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400"/>
                                        <p:tgtEl>
                                          <p:spTgt spid="3">
                                            <p:txEl>
                                              <p:pRg st="35" end="3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6" end="3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400"/>
                                        <p:tgtEl>
                                          <p:spTgt spid="3">
                                            <p:txEl>
                                              <p:pRg st="36" end="3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7" end="3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400"/>
                                        <p:tgtEl>
                                          <p:spTgt spid="3">
                                            <p:txEl>
                                              <p:pRg st="37" end="3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8" end="3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400"/>
                                        <p:tgtEl>
                                          <p:spTgt spid="3">
                                            <p:txEl>
                                              <p:pRg st="38" end="3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9" end="3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400"/>
                                        <p:tgtEl>
                                          <p:spTgt spid="3">
                                            <p:txEl>
                                              <p:pRg st="39" end="3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0" end="4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400"/>
                                        <p:tgtEl>
                                          <p:spTgt spid="3">
                                            <p:txEl>
                                              <p:pRg st="40" end="4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1" end="4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400"/>
                                        <p:tgtEl>
                                          <p:spTgt spid="3">
                                            <p:txEl>
                                              <p:pRg st="41" end="4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2" end="4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400"/>
                                        <p:tgtEl>
                                          <p:spTgt spid="3">
                                            <p:txEl>
                                              <p:pRg st="42" end="4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3" end="4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400"/>
                                        <p:tgtEl>
                                          <p:spTgt spid="3">
                                            <p:txEl>
                                              <p:pRg st="43" end="4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4" end="4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400"/>
                                        <p:tgtEl>
                                          <p:spTgt spid="3">
                                            <p:txEl>
                                              <p:pRg st="44" end="4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5" end="4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400"/>
                                        <p:tgtEl>
                                          <p:spTgt spid="3">
                                            <p:txEl>
                                              <p:pRg st="45" end="4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6" end="4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400"/>
                                        <p:tgtEl>
                                          <p:spTgt spid="3">
                                            <p:txEl>
                                              <p:pRg st="46" end="4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7" end="4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400"/>
                                        <p:tgtEl>
                                          <p:spTgt spid="3">
                                            <p:txEl>
                                              <p:pRg st="47" end="4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8" end="4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400"/>
                                        <p:tgtEl>
                                          <p:spTgt spid="3">
                                            <p:txEl>
                                              <p:pRg st="48" end="4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9" end="4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400"/>
                                        <p:tgtEl>
                                          <p:spTgt spid="3">
                                            <p:txEl>
                                              <p:pRg st="49" end="4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22D8841-326E-6320-BCEC-68B776EA45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34C2F888-0F84-2E5D-2140-AA31C1933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close-up of a hexagonal structure">
            <a:extLst>
              <a:ext uri="{FF2B5EF4-FFF2-40B4-BE49-F238E27FC236}">
                <a16:creationId xmlns:a16="http://schemas.microsoft.com/office/drawing/2014/main" id="{9CAC608B-5178-E77F-6B89-ABABB7DFBBC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434" t="9091" r="47088"/>
          <a:stretch/>
        </p:blipFill>
        <p:spPr>
          <a:xfrm>
            <a:off x="2642616" y="10"/>
            <a:ext cx="6501384" cy="6857990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2C841B28-0061-A613-F585-9158C3113D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7004404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7ACDA9-7F58-13D9-557C-4D23FDFECD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1699" y="1043429"/>
            <a:ext cx="6840601" cy="583066"/>
          </a:xfrm>
        </p:spPr>
        <p:txBody>
          <a:bodyPr anchor="t">
            <a:normAutofit fontScale="90000"/>
          </a:bodyPr>
          <a:lstStyle/>
          <a:p>
            <a:pPr algn="l"/>
            <a:r>
              <a:rPr lang="sv-SE" sz="4000" dirty="0">
                <a:solidFill>
                  <a:schemeClr val="bg1"/>
                </a:solidFill>
              </a:rPr>
              <a:t>Introduktion</a:t>
            </a:r>
            <a:endParaRPr lang="sv-SE" sz="4200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E213F79-A848-5554-4D15-E683B27888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1699" y="1918033"/>
            <a:ext cx="6840601" cy="4098138"/>
          </a:xfrm>
        </p:spPr>
        <p:txBody>
          <a:bodyPr>
            <a:norm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sv-SE" sz="1700" dirty="0">
                <a:solidFill>
                  <a:schemeClr val="bg1"/>
                </a:solidFill>
              </a:rPr>
              <a:t>Bakgrund om arkitekturer och deras användningsområden.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sv-SE" sz="1700" dirty="0">
              <a:solidFill>
                <a:schemeClr val="bg1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sv-SE" sz="1700" dirty="0">
                <a:solidFill>
                  <a:schemeClr val="bg1"/>
                </a:solidFill>
              </a:rPr>
              <a:t>Syftet med att välja rätt arkitektur baserat på skalbarhet och affärsbehov.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sv-SE" sz="1700" dirty="0">
              <a:solidFill>
                <a:schemeClr val="bg1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sv-SE" sz="1700" dirty="0">
                <a:solidFill>
                  <a:schemeClr val="bg1"/>
                </a:solidFill>
              </a:rPr>
              <a:t>Fokus på skalbarhet, modularitet och autonomi.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sv-SE" sz="1700" dirty="0">
              <a:solidFill>
                <a:schemeClr val="bg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9673A99-7A0B-8682-42AD-D551037823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1653" y="434802"/>
            <a:ext cx="146304" cy="5280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EBA0DAA-200A-D6F3-C1F2-00FBF9B7BC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0771" y="4546920"/>
            <a:ext cx="298323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39749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4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4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D3367AC-066D-76A9-6000-B0A43E7DA5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2DBD3F69-65D7-7874-5E60-1940F6479B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close-up of a hexagonal structure">
            <a:extLst>
              <a:ext uri="{FF2B5EF4-FFF2-40B4-BE49-F238E27FC236}">
                <a16:creationId xmlns:a16="http://schemas.microsoft.com/office/drawing/2014/main" id="{12CA1F07-36AD-3305-A92B-0EECB21BECD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434" t="9091" r="47088"/>
          <a:stretch/>
        </p:blipFill>
        <p:spPr>
          <a:xfrm>
            <a:off x="2642616" y="10"/>
            <a:ext cx="6501384" cy="6857990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A1941B03-AB01-6E71-5C75-F46B0FA0F2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7004404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2223B0-4711-E014-513D-112B0F8A67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1699" y="1080562"/>
            <a:ext cx="6840601" cy="583066"/>
          </a:xfrm>
        </p:spPr>
        <p:txBody>
          <a:bodyPr anchor="b">
            <a:normAutofit fontScale="90000"/>
          </a:bodyPr>
          <a:lstStyle/>
          <a:p>
            <a:pPr algn="l"/>
            <a:r>
              <a:rPr lang="sv-SE" dirty="0">
                <a:solidFill>
                  <a:schemeClr val="bg1"/>
                </a:solidFill>
              </a:rPr>
              <a:t>Historisk Kontext</a:t>
            </a:r>
            <a:endParaRPr lang="sv-SE" sz="4200" dirty="0">
              <a:solidFill>
                <a:schemeClr val="bg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640F18D-EA31-3C40-F087-A69185363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1653" y="434802"/>
            <a:ext cx="146304" cy="5280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F64B669-F07C-FE25-8F66-2361F0C957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0771" y="4546920"/>
            <a:ext cx="298323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9BA8D19-3801-2954-718F-A886BD2EB3C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05096201"/>
              </p:ext>
            </p:extLst>
          </p:nvPr>
        </p:nvGraphicFramePr>
        <p:xfrm>
          <a:off x="628650" y="2084542"/>
          <a:ext cx="7886700" cy="4352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836717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4196982-2ADD-E6A3-F0ED-12AD8460E4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C7ACC3A8-7EBA-8E8A-B8FE-ED80752D97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close-up of a hexagonal structure">
            <a:extLst>
              <a:ext uri="{FF2B5EF4-FFF2-40B4-BE49-F238E27FC236}">
                <a16:creationId xmlns:a16="http://schemas.microsoft.com/office/drawing/2014/main" id="{918BDCDB-6F36-238D-7335-1B8B3214395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434" t="9091" r="47088"/>
          <a:stretch/>
        </p:blipFill>
        <p:spPr>
          <a:xfrm>
            <a:off x="2642616" y="10"/>
            <a:ext cx="6501384" cy="6857990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D202F6D4-D677-CF44-A081-826A23D537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7004404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8CCEE0-07C6-AE5B-B85F-C354B25617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1699" y="1043429"/>
            <a:ext cx="6840601" cy="583066"/>
          </a:xfrm>
        </p:spPr>
        <p:txBody>
          <a:bodyPr anchor="t">
            <a:normAutofit fontScale="90000"/>
          </a:bodyPr>
          <a:lstStyle/>
          <a:p>
            <a:pPr algn="l"/>
            <a:r>
              <a:rPr lang="sv-SE" sz="4000" dirty="0">
                <a:solidFill>
                  <a:schemeClr val="bg1"/>
                </a:solidFill>
              </a:rPr>
              <a:t>Monolitisk Arkitektur</a:t>
            </a:r>
            <a:endParaRPr lang="sv-SE" sz="4200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9D8FE1A-2F49-BB49-28A4-3BC9B96251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7446" y="1815407"/>
            <a:ext cx="6840601" cy="4098138"/>
          </a:xfrm>
        </p:spPr>
        <p:txBody>
          <a:bodyPr>
            <a:noAutofit/>
          </a:bodyPr>
          <a:lstStyle/>
          <a:p>
            <a:pPr lvl="0" algn="l"/>
            <a:r>
              <a:rPr lang="en-US" sz="1400" b="1" dirty="0">
                <a:solidFill>
                  <a:schemeClr val="bg1"/>
                </a:solidFill>
              </a:rPr>
              <a:t>Definition</a:t>
            </a:r>
          </a:p>
          <a:p>
            <a:pPr lvl="0" algn="l"/>
            <a:r>
              <a:rPr lang="en-US" sz="1400" dirty="0" err="1">
                <a:solidFill>
                  <a:schemeClr val="bg1"/>
                </a:solidFill>
              </a:rPr>
              <a:t>Ett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enda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stort</a:t>
            </a:r>
            <a:r>
              <a:rPr lang="en-US" sz="1400" dirty="0">
                <a:solidFill>
                  <a:schemeClr val="bg1"/>
                </a:solidFill>
              </a:rPr>
              <a:t> program </a:t>
            </a:r>
            <a:r>
              <a:rPr lang="en-US" sz="1400" dirty="0" err="1">
                <a:solidFill>
                  <a:schemeClr val="bg1"/>
                </a:solidFill>
              </a:rPr>
              <a:t>där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alla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delar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är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sammanfogade</a:t>
            </a:r>
            <a:r>
              <a:rPr lang="en-US" sz="1400" dirty="0">
                <a:solidFill>
                  <a:schemeClr val="bg1"/>
                </a:solidFill>
              </a:rPr>
              <a:t>. / </a:t>
            </a:r>
            <a:r>
              <a:rPr lang="en-US" sz="1400" dirty="0" err="1">
                <a:solidFill>
                  <a:schemeClr val="bg1"/>
                </a:solidFill>
              </a:rPr>
              <a:t>Alla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funktioner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är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sammanflätade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i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en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enda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applikation</a:t>
            </a:r>
            <a:r>
              <a:rPr lang="en-US" sz="1400" dirty="0">
                <a:solidFill>
                  <a:schemeClr val="bg1"/>
                </a:solidFill>
              </a:rPr>
              <a:t>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sv-SE" sz="1400" dirty="0">
              <a:solidFill>
                <a:schemeClr val="bg1"/>
              </a:solidFill>
            </a:endParaRPr>
          </a:p>
          <a:p>
            <a:pPr lvl="0" algn="l"/>
            <a:r>
              <a:rPr lang="en-US" sz="1400" b="1" dirty="0" err="1">
                <a:solidFill>
                  <a:schemeClr val="bg1"/>
                </a:solidFill>
              </a:rPr>
              <a:t>Fördelar</a:t>
            </a:r>
            <a:endParaRPr lang="en-US" sz="1400" dirty="0">
              <a:solidFill>
                <a:schemeClr val="bg1"/>
              </a:solidFill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US" sz="1400" dirty="0" err="1">
                <a:solidFill>
                  <a:schemeClr val="bg1"/>
                </a:solidFill>
              </a:rPr>
              <a:t>Enkel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att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utveckla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och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testa</a:t>
            </a:r>
            <a:r>
              <a:rPr lang="en-US" sz="1400" dirty="0">
                <a:solidFill>
                  <a:schemeClr val="bg1"/>
                </a:solidFill>
              </a:rPr>
              <a:t>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sz="1400" dirty="0" err="1">
                <a:solidFill>
                  <a:schemeClr val="bg1"/>
                </a:solidFill>
              </a:rPr>
              <a:t>Mindre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komplex</a:t>
            </a:r>
            <a:r>
              <a:rPr lang="en-US" sz="1400" dirty="0">
                <a:solidFill>
                  <a:schemeClr val="bg1"/>
                </a:solidFill>
              </a:rPr>
              <a:t> distribution.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sz="1400" dirty="0" err="1">
                <a:solidFill>
                  <a:schemeClr val="bg1"/>
                </a:solidFill>
              </a:rPr>
              <a:t>Lägre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driftsättningskomplexitet</a:t>
            </a:r>
            <a:r>
              <a:rPr lang="en-US" sz="1400" dirty="0">
                <a:solidFill>
                  <a:schemeClr val="bg1"/>
                </a:solidFill>
              </a:rPr>
              <a:t>.</a:t>
            </a:r>
          </a:p>
          <a:p>
            <a:pPr algn="l"/>
            <a:endParaRPr lang="sv-SE" sz="1400" dirty="0">
              <a:solidFill>
                <a:schemeClr val="bg1"/>
              </a:solidFill>
            </a:endParaRPr>
          </a:p>
          <a:p>
            <a:pPr lvl="0" algn="l"/>
            <a:r>
              <a:rPr lang="en-US" sz="1400" b="1" dirty="0" err="1">
                <a:solidFill>
                  <a:schemeClr val="bg1"/>
                </a:solidFill>
              </a:rPr>
              <a:t>Nackdelar</a:t>
            </a:r>
            <a:endParaRPr lang="en-US" sz="1400" dirty="0">
              <a:solidFill>
                <a:schemeClr val="bg1"/>
              </a:solidFill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US" sz="1400" dirty="0" err="1">
                <a:solidFill>
                  <a:schemeClr val="bg1"/>
                </a:solidFill>
              </a:rPr>
              <a:t>Begränsad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skalbarhet</a:t>
            </a:r>
            <a:r>
              <a:rPr lang="en-US" sz="1400" dirty="0">
                <a:solidFill>
                  <a:schemeClr val="bg1"/>
                </a:solidFill>
              </a:rPr>
              <a:t>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sz="1400" dirty="0" err="1">
                <a:solidFill>
                  <a:schemeClr val="bg1"/>
                </a:solidFill>
              </a:rPr>
              <a:t>Svårt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att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skala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horisontellt</a:t>
            </a:r>
            <a:r>
              <a:rPr lang="en-US" sz="1400" dirty="0">
                <a:solidFill>
                  <a:schemeClr val="bg1"/>
                </a:solidFill>
              </a:rPr>
              <a:t>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sz="1400" dirty="0" err="1">
                <a:solidFill>
                  <a:schemeClr val="bg1"/>
                </a:solidFill>
              </a:rPr>
              <a:t>Svårt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att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underhålla</a:t>
            </a:r>
            <a:r>
              <a:rPr lang="en-US" sz="1400" dirty="0">
                <a:solidFill>
                  <a:schemeClr val="bg1"/>
                </a:solidFill>
              </a:rPr>
              <a:t> vid </a:t>
            </a:r>
            <a:r>
              <a:rPr lang="en-US" sz="1400" dirty="0" err="1">
                <a:solidFill>
                  <a:schemeClr val="bg1"/>
                </a:solidFill>
              </a:rPr>
              <a:t>stor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tillväxt</a:t>
            </a:r>
            <a:r>
              <a:rPr lang="en-US" sz="1400" dirty="0">
                <a:solidFill>
                  <a:schemeClr val="bg1"/>
                </a:solidFill>
              </a:rPr>
              <a:t>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sz="1400" dirty="0" err="1">
                <a:solidFill>
                  <a:schemeClr val="bg1"/>
                </a:solidFill>
              </a:rPr>
              <a:t>Hög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kopplingsgrad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mellan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komponenter</a:t>
            </a:r>
            <a:r>
              <a:rPr lang="en-US" sz="1400" dirty="0">
                <a:solidFill>
                  <a:schemeClr val="bg1"/>
                </a:solidFill>
              </a:rPr>
              <a:t>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sz="1400" dirty="0" err="1">
                <a:solidFill>
                  <a:schemeClr val="bg1"/>
                </a:solidFill>
              </a:rPr>
              <a:t>Begränsad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modularitet</a:t>
            </a:r>
            <a:endParaRPr lang="en-US" sz="1400" dirty="0">
              <a:solidFill>
                <a:schemeClr val="bg1"/>
              </a:solidFill>
            </a:endParaRPr>
          </a:p>
          <a:p>
            <a:pPr algn="l"/>
            <a:endParaRPr lang="sv-SE" sz="1400" dirty="0">
              <a:solidFill>
                <a:schemeClr val="bg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B89DFB2-E1B7-1AA2-858E-4248BD797E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1653" y="434802"/>
            <a:ext cx="146304" cy="5280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A32C8C8-5D14-46E3-77F2-F81CD7FED1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0771" y="4546920"/>
            <a:ext cx="298323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 descr="A diagram of a system&#10;&#10;Description automatically generated">
            <a:extLst>
              <a:ext uri="{FF2B5EF4-FFF2-40B4-BE49-F238E27FC236}">
                <a16:creationId xmlns:a16="http://schemas.microsoft.com/office/drawing/2014/main" id="{19F6B2A2-7E34-C3BA-C378-D9BCDC6412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5985" y="2669914"/>
            <a:ext cx="4269338" cy="2259700"/>
          </a:xfrm>
          <a:prstGeom prst="rect">
            <a:avLst/>
          </a:prstGeom>
        </p:spPr>
      </p:pic>
      <p:pic>
        <p:nvPicPr>
          <p:cNvPr id="8" name="Picture 7" descr="A person with a dollar sign above his head&#10;&#10;Description automatically generated">
            <a:extLst>
              <a:ext uri="{FF2B5EF4-FFF2-40B4-BE49-F238E27FC236}">
                <a16:creationId xmlns:a16="http://schemas.microsoft.com/office/drawing/2014/main" id="{AAC5F405-973C-1411-F0BE-EC9C38793D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4936" y="5152861"/>
            <a:ext cx="793293" cy="1276968"/>
          </a:xfrm>
          <a:prstGeom prst="rect">
            <a:avLst/>
          </a:prstGeom>
        </p:spPr>
      </p:pic>
      <p:pic>
        <p:nvPicPr>
          <p:cNvPr id="10" name="Picture 9" descr="A screen shot of a computer screen">
            <a:extLst>
              <a:ext uri="{FF2B5EF4-FFF2-40B4-BE49-F238E27FC236}">
                <a16:creationId xmlns:a16="http://schemas.microsoft.com/office/drawing/2014/main" id="{BF6BCE36-F373-1710-61AE-752609E90F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4920" y="590343"/>
            <a:ext cx="2543309" cy="1489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82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C980785-BFE8-2275-D075-914B7C922D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A8CEC29F-1714-F8B5-8FD1-5B99153029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close-up of a hexagonal structure">
            <a:extLst>
              <a:ext uri="{FF2B5EF4-FFF2-40B4-BE49-F238E27FC236}">
                <a16:creationId xmlns:a16="http://schemas.microsoft.com/office/drawing/2014/main" id="{99CCD45B-AF2E-991F-90F9-AECABF27343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434" t="9091" r="47088"/>
          <a:stretch/>
        </p:blipFill>
        <p:spPr>
          <a:xfrm>
            <a:off x="2642616" y="10"/>
            <a:ext cx="6501384" cy="6857990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2D100C55-3459-951D-9746-78EDCD361D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7004404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E59825-D68D-4C99-9417-4687ECF173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1699" y="1043429"/>
            <a:ext cx="7004404" cy="583066"/>
          </a:xfrm>
        </p:spPr>
        <p:txBody>
          <a:bodyPr anchor="t">
            <a:normAutofit fontScale="90000"/>
          </a:bodyPr>
          <a:lstStyle/>
          <a:p>
            <a:pPr algn="l"/>
            <a:r>
              <a:rPr lang="sv-SE" sz="4000" dirty="0">
                <a:solidFill>
                  <a:schemeClr val="bg1"/>
                </a:solidFill>
              </a:rPr>
              <a:t>SOA (Service-Oriented Architecture)</a:t>
            </a:r>
            <a:endParaRPr lang="sv-SE" sz="4200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6D32FB5-BC27-E753-E9DF-815F78C2E7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0772" y="1918033"/>
            <a:ext cx="6840601" cy="4098138"/>
          </a:xfrm>
        </p:spPr>
        <p:txBody>
          <a:bodyPr>
            <a:noAutofit/>
          </a:bodyPr>
          <a:lstStyle/>
          <a:p>
            <a:pPr algn="l"/>
            <a:r>
              <a:rPr lang="sv-SE" sz="1400" b="1" dirty="0">
                <a:solidFill>
                  <a:schemeClr val="bg1"/>
                </a:solidFill>
              </a:rPr>
              <a:t>Definition</a:t>
            </a:r>
            <a:r>
              <a:rPr lang="sv-SE" sz="1400" dirty="0">
                <a:solidFill>
                  <a:schemeClr val="bg1"/>
                </a:solidFill>
              </a:rPr>
              <a:t> </a:t>
            </a:r>
          </a:p>
          <a:p>
            <a:pPr algn="l"/>
            <a:r>
              <a:rPr lang="sv-SE" sz="1400" dirty="0">
                <a:solidFill>
                  <a:schemeClr val="bg1"/>
                </a:solidFill>
              </a:rPr>
              <a:t>Applikationer delas upp i tjänster som kommunicerar via standardiserade protokoll. Mjukvarusystem uppbyggda av distribuerade tjänster. Komponenterna kommunicerar över nätverk.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sv-SE" sz="1400" dirty="0">
              <a:solidFill>
                <a:schemeClr val="bg1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sv-SE" sz="1400" dirty="0">
              <a:solidFill>
                <a:schemeClr val="bg1"/>
              </a:solidFill>
            </a:endParaRPr>
          </a:p>
          <a:p>
            <a:pPr algn="l"/>
            <a:r>
              <a:rPr lang="sv-SE" sz="1400" b="1" dirty="0">
                <a:solidFill>
                  <a:schemeClr val="bg1"/>
                </a:solidFill>
              </a:rPr>
              <a:t>Fördelar</a:t>
            </a:r>
          </a:p>
          <a:p>
            <a:pPr marL="514350" indent="-514350" algn="l">
              <a:buFont typeface="+mj-lt"/>
              <a:buAutoNum type="arabicPeriod"/>
            </a:pPr>
            <a:r>
              <a:rPr lang="sv-SE" sz="1400" dirty="0">
                <a:solidFill>
                  <a:schemeClr val="bg1"/>
                </a:solidFill>
              </a:rPr>
              <a:t>Återanvändbara tjänster.</a:t>
            </a:r>
          </a:p>
          <a:p>
            <a:pPr marL="514350" indent="-514350" algn="l">
              <a:buFont typeface="+mj-lt"/>
              <a:buAutoNum type="arabicPeriod"/>
            </a:pPr>
            <a:r>
              <a:rPr lang="sv-SE" sz="1400" dirty="0">
                <a:solidFill>
                  <a:schemeClr val="bg1"/>
                </a:solidFill>
              </a:rPr>
              <a:t>Lättare att integrera olika system.</a:t>
            </a:r>
          </a:p>
          <a:p>
            <a:pPr marL="514350" indent="-514350" algn="l">
              <a:buFont typeface="+mj-lt"/>
              <a:buAutoNum type="arabicPeriod"/>
            </a:pPr>
            <a:r>
              <a:rPr lang="sv-SE" sz="1400" dirty="0">
                <a:solidFill>
                  <a:schemeClr val="bg1"/>
                </a:solidFill>
              </a:rPr>
              <a:t>Modularitet jämfört med monoliter.</a:t>
            </a:r>
          </a:p>
          <a:p>
            <a:pPr marL="514350" indent="-514350" algn="l">
              <a:buFont typeface="Arial" panose="020B0604020202020204" pitchFamily="34" charset="0"/>
              <a:buChar char="•"/>
            </a:pPr>
            <a:endParaRPr lang="sv-SE" sz="1400" dirty="0">
              <a:solidFill>
                <a:schemeClr val="bg1"/>
              </a:solidFill>
            </a:endParaRPr>
          </a:p>
          <a:p>
            <a:pPr marL="514350" indent="-514350" algn="l">
              <a:buFont typeface="Arial" panose="020B0604020202020204" pitchFamily="34" charset="0"/>
              <a:buChar char="•"/>
            </a:pPr>
            <a:endParaRPr lang="sv-SE" sz="1400" dirty="0">
              <a:solidFill>
                <a:schemeClr val="bg1"/>
              </a:solidFill>
            </a:endParaRPr>
          </a:p>
          <a:p>
            <a:pPr algn="l"/>
            <a:r>
              <a:rPr lang="sv-SE" sz="1400" b="1" dirty="0">
                <a:solidFill>
                  <a:schemeClr val="bg1"/>
                </a:solidFill>
              </a:rPr>
              <a:t>Nackdelar</a:t>
            </a:r>
          </a:p>
          <a:p>
            <a:pPr marL="514350" indent="-514350" algn="l">
              <a:buFont typeface="+mj-lt"/>
              <a:buAutoNum type="arabicPeriod"/>
            </a:pPr>
            <a:r>
              <a:rPr lang="sv-SE" sz="1400" dirty="0">
                <a:solidFill>
                  <a:schemeClr val="bg1"/>
                </a:solidFill>
              </a:rPr>
              <a:t>Komplexitet i tjänstekontrakt och styrning.</a:t>
            </a:r>
          </a:p>
          <a:p>
            <a:pPr marL="514350" indent="-514350" algn="l">
              <a:buFont typeface="+mj-lt"/>
              <a:buAutoNum type="arabicPeriod"/>
            </a:pPr>
            <a:r>
              <a:rPr lang="sv-SE" sz="1400" dirty="0">
                <a:solidFill>
                  <a:schemeClr val="bg1"/>
                </a:solidFill>
              </a:rPr>
              <a:t>Prestandaproblem vid många tjänsteanrop.</a:t>
            </a:r>
          </a:p>
          <a:p>
            <a:pPr marL="514350" indent="-514350" algn="l">
              <a:buFont typeface="+mj-lt"/>
              <a:buAutoNum type="arabicPeriod"/>
            </a:pPr>
            <a:r>
              <a:rPr lang="sv-SE" sz="1400" dirty="0">
                <a:solidFill>
                  <a:schemeClr val="bg1"/>
                </a:solidFill>
              </a:rPr>
              <a:t>Begränsad autonomi.</a:t>
            </a:r>
          </a:p>
          <a:p>
            <a:pPr marL="514350" indent="-514350" algn="l">
              <a:buFont typeface="+mj-lt"/>
              <a:buAutoNum type="arabicPeriod"/>
            </a:pPr>
            <a:r>
              <a:rPr lang="sv-SE" sz="1400" dirty="0">
                <a:solidFill>
                  <a:schemeClr val="bg1"/>
                </a:solidFill>
              </a:rPr>
              <a:t>Högre kopplingsgrad än mikrotjänster.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8F10119-1492-D8ED-0E2F-DA6114CB43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1653" y="434802"/>
            <a:ext cx="146304" cy="5280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046C488-0A75-7666-9FEB-E055B7A166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0771" y="4546920"/>
            <a:ext cx="298323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 descr="A diagram of a diagram&#10;&#10;Description automatically generated">
            <a:extLst>
              <a:ext uri="{FF2B5EF4-FFF2-40B4-BE49-F238E27FC236}">
                <a16:creationId xmlns:a16="http://schemas.microsoft.com/office/drawing/2014/main" id="{001CAA64-293F-F8A8-BF43-5DFAABF25D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4643" y="3028429"/>
            <a:ext cx="4964144" cy="3279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777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13E57CE-C1B6-1269-A156-B6B24983CA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61871EF7-44E7-DA04-156F-72E3535113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close-up of a hexagonal structure">
            <a:extLst>
              <a:ext uri="{FF2B5EF4-FFF2-40B4-BE49-F238E27FC236}">
                <a16:creationId xmlns:a16="http://schemas.microsoft.com/office/drawing/2014/main" id="{7C45A3BC-9AF9-3D29-5B96-16FDCC848B1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434" t="9091" r="47088"/>
          <a:stretch/>
        </p:blipFill>
        <p:spPr>
          <a:xfrm>
            <a:off x="2642616" y="10"/>
            <a:ext cx="6501384" cy="6857990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806C2B29-81B2-6566-68E8-97152EAD99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7004404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76BAAA-9462-58CB-01C9-D2A4F5257E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1699" y="1043429"/>
            <a:ext cx="7004404" cy="583066"/>
          </a:xfrm>
        </p:spPr>
        <p:txBody>
          <a:bodyPr anchor="t">
            <a:normAutofit fontScale="90000"/>
          </a:bodyPr>
          <a:lstStyle/>
          <a:p>
            <a:pPr algn="l"/>
            <a:r>
              <a:rPr lang="sv-SE" sz="4000" dirty="0">
                <a:solidFill>
                  <a:schemeClr val="bg1"/>
                </a:solidFill>
              </a:rPr>
              <a:t>Microservices Arkitektur</a:t>
            </a:r>
            <a:endParaRPr lang="sv-SE" sz="4200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4A2CFD-83BF-3A10-75F1-A280DCA4D5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0771" y="1927437"/>
            <a:ext cx="6840601" cy="4098138"/>
          </a:xfrm>
        </p:spPr>
        <p:txBody>
          <a:bodyPr>
            <a:noAutofit/>
          </a:bodyPr>
          <a:lstStyle/>
          <a:p>
            <a:pPr marL="0" indent="0" algn="l">
              <a:buNone/>
            </a:pPr>
            <a:r>
              <a:rPr lang="sv-SE" sz="1400" b="1">
                <a:solidFill>
                  <a:schemeClr val="bg1"/>
                </a:solidFill>
              </a:rPr>
              <a:t>Definition</a:t>
            </a:r>
            <a:endParaRPr lang="sv-SE" sz="1400">
              <a:solidFill>
                <a:schemeClr val="bg1"/>
              </a:solidFill>
            </a:endParaRPr>
          </a:p>
          <a:p>
            <a:pPr marL="0" indent="0" algn="l">
              <a:buNone/>
            </a:pPr>
            <a:r>
              <a:rPr lang="sv-SE" sz="1400">
                <a:solidFill>
                  <a:schemeClr val="bg1"/>
                </a:solidFill>
              </a:rPr>
              <a:t>Små, självständiga tjänster som hanterar specifika funktioner. Applikationer byggs som en samling mindre tjänster. Varje tjänst körs som en separat process.</a:t>
            </a:r>
          </a:p>
          <a:p>
            <a:pPr marL="0" indent="0" algn="l">
              <a:buNone/>
            </a:pPr>
            <a:endParaRPr lang="sv-SE" sz="1400">
              <a:solidFill>
                <a:schemeClr val="bg1"/>
              </a:solidFill>
            </a:endParaRPr>
          </a:p>
          <a:p>
            <a:pPr marL="0" indent="0" algn="l">
              <a:buNone/>
            </a:pPr>
            <a:r>
              <a:rPr lang="sv-SE" sz="1400" b="1">
                <a:solidFill>
                  <a:schemeClr val="bg1"/>
                </a:solidFill>
              </a:rPr>
              <a:t>Fördelar</a:t>
            </a:r>
          </a:p>
          <a:p>
            <a:pPr marL="342900" indent="-342900" algn="l">
              <a:buFont typeface="+mj-lt"/>
              <a:buAutoNum type="arabicPeriod"/>
            </a:pPr>
            <a:r>
              <a:rPr lang="sv-SE" sz="1400">
                <a:solidFill>
                  <a:schemeClr val="bg1"/>
                </a:solidFill>
              </a:rPr>
              <a:t>Hög flexibilitet och skalbarhet.</a:t>
            </a:r>
          </a:p>
          <a:p>
            <a:pPr marL="342900" indent="-342900" algn="l">
              <a:buFont typeface="+mj-lt"/>
              <a:buAutoNum type="arabicPeriod"/>
            </a:pPr>
            <a:r>
              <a:rPr lang="sv-SE" sz="1400">
                <a:solidFill>
                  <a:schemeClr val="bg1"/>
                </a:solidFill>
              </a:rPr>
              <a:t>Granulär skalbarhet.</a:t>
            </a:r>
          </a:p>
          <a:p>
            <a:pPr marL="342900" indent="-342900" algn="l">
              <a:buFont typeface="+mj-lt"/>
              <a:buAutoNum type="arabicPeriod"/>
            </a:pPr>
            <a:r>
              <a:rPr lang="sv-SE" sz="1400">
                <a:solidFill>
                  <a:schemeClr val="bg1"/>
                </a:solidFill>
              </a:rPr>
              <a:t>Teknologisk frihet.</a:t>
            </a:r>
          </a:p>
          <a:p>
            <a:pPr marL="342900" indent="-342900" algn="l">
              <a:buFont typeface="+mj-lt"/>
              <a:buAutoNum type="arabicPeriod"/>
            </a:pPr>
            <a:r>
              <a:rPr lang="sv-SE" sz="1400">
                <a:solidFill>
                  <a:schemeClr val="bg1"/>
                </a:solidFill>
              </a:rPr>
              <a:t>Felisolering.</a:t>
            </a:r>
          </a:p>
          <a:p>
            <a:pPr marL="342900" indent="-342900" algn="l">
              <a:buFont typeface="+mj-lt"/>
              <a:buAutoNum type="arabicPeriod"/>
            </a:pPr>
            <a:r>
              <a:rPr lang="sv-SE" sz="1400">
                <a:solidFill>
                  <a:schemeClr val="bg1"/>
                </a:solidFill>
              </a:rPr>
              <a:t>Oberoende distribution och utveckling.</a:t>
            </a:r>
          </a:p>
          <a:p>
            <a:pPr marL="0" indent="0" algn="l">
              <a:buNone/>
            </a:pPr>
            <a:endParaRPr lang="sv-SE" sz="1400">
              <a:solidFill>
                <a:schemeClr val="bg1"/>
              </a:solidFill>
            </a:endParaRPr>
          </a:p>
          <a:p>
            <a:pPr marL="0" indent="0" algn="l">
              <a:buNone/>
            </a:pPr>
            <a:r>
              <a:rPr lang="sv-SE" sz="1400" b="1">
                <a:solidFill>
                  <a:schemeClr val="bg1"/>
                </a:solidFill>
              </a:rPr>
              <a:t>Nackdelar</a:t>
            </a:r>
          </a:p>
          <a:p>
            <a:pPr marL="342900" indent="-342900" algn="l">
              <a:buFont typeface="+mj-lt"/>
              <a:buAutoNum type="arabicPeriod"/>
            </a:pPr>
            <a:r>
              <a:rPr lang="sv-SE" sz="1400">
                <a:solidFill>
                  <a:schemeClr val="bg1"/>
                </a:solidFill>
              </a:rPr>
              <a:t>Ökad komplexitet.</a:t>
            </a:r>
          </a:p>
          <a:p>
            <a:pPr marL="342900" indent="-342900" algn="l">
              <a:buFont typeface="+mj-lt"/>
              <a:buAutoNum type="arabicPeriod"/>
            </a:pPr>
            <a:r>
              <a:rPr lang="sv-SE" sz="1400">
                <a:solidFill>
                  <a:schemeClr val="bg1"/>
                </a:solidFill>
              </a:rPr>
              <a:t>Utmaningar med övervakning och integration.</a:t>
            </a:r>
          </a:p>
          <a:p>
            <a:pPr marL="342900" indent="-342900" algn="l">
              <a:buFont typeface="+mj-lt"/>
              <a:buAutoNum type="arabicPeriod"/>
            </a:pPr>
            <a:r>
              <a:rPr lang="sv-SE" sz="1400">
                <a:solidFill>
                  <a:schemeClr val="bg1"/>
                </a:solidFill>
              </a:rPr>
              <a:t>Svårare att hantera kommunikation mellan tjänster.</a:t>
            </a:r>
          </a:p>
          <a:p>
            <a:pPr marL="342900" indent="-342900" algn="l">
              <a:buFont typeface="+mj-lt"/>
              <a:buAutoNum type="arabicPeriod"/>
            </a:pPr>
            <a:r>
              <a:rPr lang="sv-SE" sz="1400">
                <a:solidFill>
                  <a:schemeClr val="bg1"/>
                </a:solidFill>
              </a:rPr>
              <a:t>Kräver en mogen DevOps-process.</a:t>
            </a:r>
            <a:endParaRPr lang="sv-SE" sz="1400" dirty="0">
              <a:solidFill>
                <a:schemeClr val="bg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6FBA64D-8A5A-7DF9-9991-F3ABD028C6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1653" y="434802"/>
            <a:ext cx="146304" cy="5280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A1F7F7E-B1B0-E9F5-3CC0-D8C94A54F2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0771" y="4546920"/>
            <a:ext cx="298323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 descr="A diagram of a computer&#10;&#10;Description automatically generated">
            <a:extLst>
              <a:ext uri="{FF2B5EF4-FFF2-40B4-BE49-F238E27FC236}">
                <a16:creationId xmlns:a16="http://schemas.microsoft.com/office/drawing/2014/main" id="{7BCD4F36-DC9F-EE55-EF5C-18D701927E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2781944"/>
            <a:ext cx="4489571" cy="3276662"/>
          </a:xfrm>
          <a:prstGeom prst="rect">
            <a:avLst/>
          </a:prstGeom>
        </p:spPr>
      </p:pic>
      <p:pic>
        <p:nvPicPr>
          <p:cNvPr id="8" name="Picture 7" descr="A dollar sign with a person in his head&#10;&#10;Description automatically generated">
            <a:extLst>
              <a:ext uri="{FF2B5EF4-FFF2-40B4-BE49-F238E27FC236}">
                <a16:creationId xmlns:a16="http://schemas.microsoft.com/office/drawing/2014/main" id="{25491BD0-DF62-99F7-5F40-1216F30414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6813" y="4878969"/>
            <a:ext cx="764758" cy="1179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930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B976139-6312-4F2B-354B-1A632E2AB3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D7D06E72-3D66-6A92-BA06-ED1B82E917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close-up of a hexagonal structure">
            <a:extLst>
              <a:ext uri="{FF2B5EF4-FFF2-40B4-BE49-F238E27FC236}">
                <a16:creationId xmlns:a16="http://schemas.microsoft.com/office/drawing/2014/main" id="{64E6A15E-7708-B262-FB77-6AA9EC5D098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434" t="9091" r="47088"/>
          <a:stretch/>
        </p:blipFill>
        <p:spPr>
          <a:xfrm>
            <a:off x="2642616" y="10"/>
            <a:ext cx="6501384" cy="6857990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B265BE66-E442-0B64-2BD2-E3B3664054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7004404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CD2A60-3BBB-CC3B-4D59-56C3EB6683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29107" y="194827"/>
            <a:ext cx="7004404" cy="583066"/>
          </a:xfrm>
        </p:spPr>
        <p:txBody>
          <a:bodyPr anchor="t">
            <a:normAutofit fontScale="90000"/>
          </a:bodyPr>
          <a:lstStyle/>
          <a:p>
            <a:pPr algn="l"/>
            <a:r>
              <a:rPr lang="sv-SE" sz="1300" dirty="0">
                <a:solidFill>
                  <a:schemeClr val="bg1"/>
                </a:solidFill>
              </a:rPr>
              <a:t>Microservices Arkitektur</a:t>
            </a:r>
            <a:br>
              <a:rPr lang="sv-SE" sz="4000" dirty="0">
                <a:solidFill>
                  <a:schemeClr val="bg1"/>
                </a:solidFill>
              </a:rPr>
            </a:br>
            <a:r>
              <a:rPr lang="sv-SE" sz="4000" dirty="0">
                <a:solidFill>
                  <a:schemeClr val="bg1"/>
                </a:solidFill>
              </a:rPr>
              <a:t>Kommunikationsytor</a:t>
            </a:r>
            <a:endParaRPr lang="sv-SE" sz="4200" dirty="0">
              <a:solidFill>
                <a:schemeClr val="bg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E661C3C-4B43-B57A-4E19-87A2CADD92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1653" y="434802"/>
            <a:ext cx="146304" cy="5280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634C700-99DE-6A3D-4466-FE2951E433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0771" y="4546920"/>
            <a:ext cx="298323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 descr="A diagram of a surface area&#10;&#10;Description automatically generated">
            <a:extLst>
              <a:ext uri="{FF2B5EF4-FFF2-40B4-BE49-F238E27FC236}">
                <a16:creationId xmlns:a16="http://schemas.microsoft.com/office/drawing/2014/main" id="{CB99DFAF-B20E-46C6-F5E4-2E4C27DC72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0286" y="976695"/>
            <a:ext cx="3856849" cy="2123109"/>
          </a:xfrm>
          <a:prstGeom prst="rect">
            <a:avLst/>
          </a:prstGeom>
        </p:spPr>
      </p:pic>
      <p:pic>
        <p:nvPicPr>
          <p:cNvPr id="10" name="Picture 9" descr="A computer screen shot of a computer&#10;&#10;Description automatically generated">
            <a:extLst>
              <a:ext uri="{FF2B5EF4-FFF2-40B4-BE49-F238E27FC236}">
                <a16:creationId xmlns:a16="http://schemas.microsoft.com/office/drawing/2014/main" id="{EFB681F7-7198-D56E-B498-B9D701D976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5861" y="972710"/>
            <a:ext cx="3913440" cy="2131081"/>
          </a:xfrm>
          <a:prstGeom prst="rect">
            <a:avLst/>
          </a:prstGeom>
        </p:spPr>
      </p:pic>
      <p:pic>
        <p:nvPicPr>
          <p:cNvPr id="12" name="Picture 11" descr="A diagram of a computer&#10;&#10;Description automatically generated">
            <a:extLst>
              <a:ext uri="{FF2B5EF4-FFF2-40B4-BE49-F238E27FC236}">
                <a16:creationId xmlns:a16="http://schemas.microsoft.com/office/drawing/2014/main" id="{12436C97-A84A-4544-7BEE-60AEA6AC92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8769" y="3099298"/>
            <a:ext cx="3851011" cy="2057134"/>
          </a:xfrm>
          <a:prstGeom prst="rect">
            <a:avLst/>
          </a:prstGeom>
        </p:spPr>
      </p:pic>
      <p:pic>
        <p:nvPicPr>
          <p:cNvPr id="14" name="Picture 13" descr="A screen shot of a computer&#10;&#10;Description automatically generated">
            <a:extLst>
              <a:ext uri="{FF2B5EF4-FFF2-40B4-BE49-F238E27FC236}">
                <a16:creationId xmlns:a16="http://schemas.microsoft.com/office/drawing/2014/main" id="{90594945-87E4-5B65-D210-A6A62F71C2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25861" y="3103791"/>
            <a:ext cx="3932068" cy="2048148"/>
          </a:xfrm>
          <a:prstGeom prst="rect">
            <a:avLst/>
          </a:prstGeom>
        </p:spPr>
      </p:pic>
      <p:pic>
        <p:nvPicPr>
          <p:cNvPr id="16" name="Picture 15" descr="A screen shot of a computer&#10;&#10;Description automatically generated">
            <a:extLst>
              <a:ext uri="{FF2B5EF4-FFF2-40B4-BE49-F238E27FC236}">
                <a16:creationId xmlns:a16="http://schemas.microsoft.com/office/drawing/2014/main" id="{CFB3C876-8B7F-269D-1B3D-8F43B46730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50849" y="5036627"/>
            <a:ext cx="3853408" cy="2057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69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C6CA75E-8565-D66F-FFDC-78F79D7A25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53893496-5E03-511F-0169-3AB7D3F5FD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close-up of a hexagonal structure">
            <a:extLst>
              <a:ext uri="{FF2B5EF4-FFF2-40B4-BE49-F238E27FC236}">
                <a16:creationId xmlns:a16="http://schemas.microsoft.com/office/drawing/2014/main" id="{9927AD2A-E1CC-99F1-269D-A8D9A450FBD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434" t="9091" r="47088"/>
          <a:stretch/>
        </p:blipFill>
        <p:spPr>
          <a:xfrm>
            <a:off x="2642616" y="10"/>
            <a:ext cx="6501384" cy="6857990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48C8CAF9-A223-0C7F-809D-179AB7A85F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7004404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02E05D-A308-33B4-70BC-D5D561A7F1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1699" y="1043429"/>
            <a:ext cx="6840601" cy="583066"/>
          </a:xfrm>
        </p:spPr>
        <p:txBody>
          <a:bodyPr anchor="t">
            <a:normAutofit fontScale="90000"/>
          </a:bodyPr>
          <a:lstStyle/>
          <a:p>
            <a:pPr algn="l"/>
            <a:r>
              <a:rPr lang="sv-SE" sz="4000" dirty="0">
                <a:solidFill>
                  <a:schemeClr val="bg1"/>
                </a:solidFill>
              </a:rPr>
              <a:t>Jämförelse mellan arkitekturer</a:t>
            </a:r>
            <a:endParaRPr lang="sv-SE" sz="4200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3B6C250-9D59-C17E-7C25-9EDD1FA91E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1699" y="1918033"/>
            <a:ext cx="6840601" cy="4098138"/>
          </a:xfrm>
        </p:spPr>
        <p:txBody>
          <a:bodyPr>
            <a:normAutofit/>
          </a:bodyPr>
          <a:lstStyle/>
          <a:p>
            <a:pPr algn="l"/>
            <a:r>
              <a:rPr lang="sv-SE" sz="1800" b="1" dirty="0">
                <a:solidFill>
                  <a:schemeClr val="bg1"/>
                </a:solidFill>
              </a:rPr>
              <a:t>Monolitisk arkitektur</a:t>
            </a:r>
          </a:p>
          <a:p>
            <a:pPr algn="l"/>
            <a:r>
              <a:rPr lang="sv-SE" sz="1800" dirty="0">
                <a:solidFill>
                  <a:schemeClr val="bg1"/>
                </a:solidFill>
              </a:rPr>
              <a:t>Hög kopplingsgrad och beroenden.</a:t>
            </a:r>
          </a:p>
          <a:p>
            <a:pPr algn="l"/>
            <a:r>
              <a:rPr lang="sv-SE" sz="1800" dirty="0">
                <a:solidFill>
                  <a:schemeClr val="bg1"/>
                </a:solidFill>
              </a:rPr>
              <a:t>Mycket begränsad skalbarhet.</a:t>
            </a:r>
          </a:p>
          <a:p>
            <a:pPr algn="l"/>
            <a:r>
              <a:rPr lang="sv-SE" sz="1800" dirty="0">
                <a:solidFill>
                  <a:schemeClr val="bg1"/>
                </a:solidFill>
              </a:rPr>
              <a:t>Hög prestanda för isolerade tjänster.</a:t>
            </a:r>
          </a:p>
          <a:p>
            <a:pPr algn="l"/>
            <a:endParaRPr lang="sv-SE" sz="1800" dirty="0">
              <a:solidFill>
                <a:schemeClr val="bg1"/>
              </a:solidFill>
            </a:endParaRPr>
          </a:p>
          <a:p>
            <a:pPr algn="l"/>
            <a:r>
              <a:rPr lang="sv-SE" sz="1800" b="1" dirty="0">
                <a:solidFill>
                  <a:schemeClr val="bg1"/>
                </a:solidFill>
              </a:rPr>
              <a:t>SOA</a:t>
            </a:r>
          </a:p>
          <a:p>
            <a:pPr algn="l"/>
            <a:r>
              <a:rPr lang="sv-SE" sz="1800" dirty="0">
                <a:solidFill>
                  <a:schemeClr val="bg1"/>
                </a:solidFill>
              </a:rPr>
              <a:t>Modularitet och återanvändning.</a:t>
            </a:r>
          </a:p>
          <a:p>
            <a:pPr algn="l"/>
            <a:r>
              <a:rPr lang="sv-SE" sz="1800" dirty="0">
                <a:solidFill>
                  <a:schemeClr val="bg1"/>
                </a:solidFill>
              </a:rPr>
              <a:t>Högre autonomi än monoliter.</a:t>
            </a:r>
          </a:p>
          <a:p>
            <a:pPr algn="l"/>
            <a:endParaRPr lang="sv-SE" sz="1800" dirty="0">
              <a:solidFill>
                <a:schemeClr val="bg1"/>
              </a:solidFill>
            </a:endParaRPr>
          </a:p>
          <a:p>
            <a:pPr algn="l"/>
            <a:r>
              <a:rPr lang="sv-SE" sz="1800" b="1" dirty="0">
                <a:solidFill>
                  <a:schemeClr val="bg1"/>
                </a:solidFill>
              </a:rPr>
              <a:t>Mikrotjänster</a:t>
            </a:r>
          </a:p>
          <a:p>
            <a:pPr algn="l"/>
            <a:r>
              <a:rPr lang="sv-SE" sz="1800" dirty="0">
                <a:solidFill>
                  <a:schemeClr val="bg1"/>
                </a:solidFill>
              </a:rPr>
              <a:t>Låg kopplingsgrad.</a:t>
            </a:r>
          </a:p>
          <a:p>
            <a:pPr algn="l"/>
            <a:r>
              <a:rPr lang="sv-SE" sz="1800" dirty="0">
                <a:solidFill>
                  <a:schemeClr val="bg1"/>
                </a:solidFill>
              </a:rPr>
              <a:t>Optimal horisontell skalbarhet.</a:t>
            </a:r>
          </a:p>
          <a:p>
            <a:pPr algn="l"/>
            <a:endParaRPr lang="sv-SE" sz="1800" dirty="0">
              <a:solidFill>
                <a:schemeClr val="bg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E390FF5-D0FA-F410-7099-EB37BFB1E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1653" y="434802"/>
            <a:ext cx="146304" cy="5280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2CCF313-BF6A-C3F2-6762-E676696C99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0771" y="4546920"/>
            <a:ext cx="298323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 descr="A diagram of a monolith database&#10;&#10;Description automatically generated">
            <a:extLst>
              <a:ext uri="{FF2B5EF4-FFF2-40B4-BE49-F238E27FC236}">
                <a16:creationId xmlns:a16="http://schemas.microsoft.com/office/drawing/2014/main" id="{992A8FBB-72CC-334A-4A46-C45C69A3B3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5543" y="1647202"/>
            <a:ext cx="3305458" cy="1715490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1AC9C05B-63E4-77DD-AC1D-2C3FC53A90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5339" y="3345153"/>
            <a:ext cx="4595662" cy="1967387"/>
          </a:xfrm>
          <a:prstGeom prst="rect">
            <a:avLst/>
          </a:prstGeom>
        </p:spPr>
      </p:pic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076CFE77-739A-DEC0-43D2-0822B167FF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0148" y="5135893"/>
            <a:ext cx="2728686" cy="1357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95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4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4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4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4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4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4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4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4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4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29F22FD-05BF-C588-45CC-9B832338A0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A43334CB-829C-E4DA-FB57-D53C606080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close-up of a hexagonal structure">
            <a:extLst>
              <a:ext uri="{FF2B5EF4-FFF2-40B4-BE49-F238E27FC236}">
                <a16:creationId xmlns:a16="http://schemas.microsoft.com/office/drawing/2014/main" id="{07BB2A8B-5A45-22F7-005D-18B0FCF0835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434" t="9091" r="47088"/>
          <a:stretch/>
        </p:blipFill>
        <p:spPr>
          <a:xfrm>
            <a:off x="2642616" y="10"/>
            <a:ext cx="6501384" cy="6857990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76B0D391-09E2-F56B-CAEF-3B52DEBE0D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7004404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763455-6EAB-3370-E72C-65F1DCAD9B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1699" y="1043429"/>
            <a:ext cx="6840601" cy="583066"/>
          </a:xfrm>
        </p:spPr>
        <p:txBody>
          <a:bodyPr anchor="t">
            <a:normAutofit fontScale="90000"/>
          </a:bodyPr>
          <a:lstStyle/>
          <a:p>
            <a:pPr algn="l"/>
            <a:r>
              <a:rPr lang="sv-SE" sz="4000" dirty="0">
                <a:solidFill>
                  <a:schemeClr val="bg1"/>
                </a:solidFill>
              </a:rPr>
              <a:t>Jämförelse mellan arkitekturer</a:t>
            </a:r>
            <a:endParaRPr lang="sv-SE" sz="4200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E78BC9C-23D5-9B87-7343-D18DEF0E78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1698" y="1918033"/>
            <a:ext cx="7992299" cy="4098138"/>
          </a:xfrm>
        </p:spPr>
        <p:txBody>
          <a:bodyPr>
            <a:normAutofit/>
          </a:bodyPr>
          <a:lstStyle/>
          <a:p>
            <a:pPr algn="l"/>
            <a:r>
              <a:rPr lang="sv-SE" sz="1800" dirty="0">
                <a:solidFill>
                  <a:schemeClr val="bg1"/>
                </a:solidFill>
              </a:rPr>
              <a:t>| </a:t>
            </a:r>
            <a:r>
              <a:rPr lang="sv-SE" sz="1800" b="1" dirty="0">
                <a:solidFill>
                  <a:schemeClr val="bg1"/>
                </a:solidFill>
              </a:rPr>
              <a:t>Egenskap</a:t>
            </a:r>
            <a:r>
              <a:rPr lang="sv-SE" sz="1800" dirty="0">
                <a:solidFill>
                  <a:schemeClr val="bg1"/>
                </a:solidFill>
              </a:rPr>
              <a:t>      | </a:t>
            </a:r>
            <a:r>
              <a:rPr lang="sv-SE" sz="1800" b="1" dirty="0">
                <a:solidFill>
                  <a:schemeClr val="bg1"/>
                </a:solidFill>
              </a:rPr>
              <a:t>Monolith</a:t>
            </a:r>
            <a:r>
              <a:rPr lang="sv-SE" sz="1800" dirty="0">
                <a:solidFill>
                  <a:schemeClr val="bg1"/>
                </a:solidFill>
              </a:rPr>
              <a:t>        | </a:t>
            </a:r>
            <a:r>
              <a:rPr lang="sv-SE" sz="1800" b="1" dirty="0">
                <a:solidFill>
                  <a:schemeClr val="bg1"/>
                </a:solidFill>
              </a:rPr>
              <a:t>SOA</a:t>
            </a:r>
            <a:r>
              <a:rPr lang="sv-SE" sz="1800" dirty="0">
                <a:solidFill>
                  <a:schemeClr val="bg1"/>
                </a:solidFill>
              </a:rPr>
              <a:t>           	  | </a:t>
            </a:r>
            <a:r>
              <a:rPr lang="sv-SE" sz="1800" b="1" dirty="0">
                <a:solidFill>
                  <a:schemeClr val="bg1"/>
                </a:solidFill>
              </a:rPr>
              <a:t>Microservices</a:t>
            </a:r>
            <a:r>
              <a:rPr lang="sv-SE" sz="1800" dirty="0">
                <a:solidFill>
                  <a:schemeClr val="bg1"/>
                </a:solidFill>
              </a:rPr>
              <a:t>  </a:t>
            </a:r>
          </a:p>
          <a:p>
            <a:pPr algn="l"/>
            <a:r>
              <a:rPr lang="sv-SE" sz="1800" dirty="0">
                <a:solidFill>
                  <a:schemeClr val="bg1"/>
                </a:solidFill>
              </a:rPr>
              <a:t>|------------------|-------------------|-------------------|--------------------</a:t>
            </a:r>
          </a:p>
          <a:p>
            <a:pPr algn="l"/>
            <a:r>
              <a:rPr lang="sv-SE" sz="1800" dirty="0">
                <a:solidFill>
                  <a:schemeClr val="bg1"/>
                </a:solidFill>
              </a:rPr>
              <a:t>| </a:t>
            </a:r>
            <a:r>
              <a:rPr lang="sv-SE" sz="1800" b="1" dirty="0">
                <a:solidFill>
                  <a:schemeClr val="bg1"/>
                </a:solidFill>
              </a:rPr>
              <a:t>Skalbarhet</a:t>
            </a:r>
            <a:r>
              <a:rPr lang="sv-SE" sz="1800" dirty="0">
                <a:solidFill>
                  <a:schemeClr val="bg1"/>
                </a:solidFill>
              </a:rPr>
              <a:t>    | Begränsad	 | Medel             | Hög                   </a:t>
            </a:r>
          </a:p>
          <a:p>
            <a:pPr algn="l"/>
            <a:r>
              <a:rPr lang="sv-SE" sz="1800" dirty="0">
                <a:solidFill>
                  <a:schemeClr val="bg1"/>
                </a:solidFill>
              </a:rPr>
              <a:t>| </a:t>
            </a:r>
            <a:r>
              <a:rPr lang="sv-SE" sz="1800" b="1" dirty="0">
                <a:solidFill>
                  <a:schemeClr val="bg1"/>
                </a:solidFill>
              </a:rPr>
              <a:t>Flexibilitet</a:t>
            </a:r>
            <a:r>
              <a:rPr lang="sv-SE" sz="1800" dirty="0">
                <a:solidFill>
                  <a:schemeClr val="bg1"/>
                </a:solidFill>
              </a:rPr>
              <a:t>    	| Låg               	 | Medel             | Hög                   </a:t>
            </a:r>
          </a:p>
          <a:p>
            <a:pPr algn="l"/>
            <a:r>
              <a:rPr lang="sv-SE" sz="1800" dirty="0">
                <a:solidFill>
                  <a:schemeClr val="bg1"/>
                </a:solidFill>
              </a:rPr>
              <a:t>| </a:t>
            </a:r>
            <a:r>
              <a:rPr lang="sv-SE" sz="1800" b="1" dirty="0">
                <a:solidFill>
                  <a:schemeClr val="bg1"/>
                </a:solidFill>
              </a:rPr>
              <a:t>Prestanda</a:t>
            </a:r>
            <a:r>
              <a:rPr lang="sv-SE" sz="1800" dirty="0">
                <a:solidFill>
                  <a:schemeClr val="bg1"/>
                </a:solidFill>
              </a:rPr>
              <a:t>     	| Hög                 | Beror på ESB  | Kan påverkas av nätverk </a:t>
            </a:r>
          </a:p>
          <a:p>
            <a:pPr algn="l"/>
            <a:r>
              <a:rPr lang="sv-SE" sz="1800" dirty="0">
                <a:solidFill>
                  <a:schemeClr val="bg1"/>
                </a:solidFill>
              </a:rPr>
              <a:t>| </a:t>
            </a:r>
            <a:r>
              <a:rPr lang="sv-SE" sz="1800" b="1" dirty="0">
                <a:solidFill>
                  <a:schemeClr val="bg1"/>
                </a:solidFill>
              </a:rPr>
              <a:t>Komplexitet</a:t>
            </a:r>
            <a:r>
              <a:rPr lang="sv-SE" sz="1800" dirty="0">
                <a:solidFill>
                  <a:schemeClr val="bg1"/>
                </a:solidFill>
              </a:rPr>
              <a:t> 	| Låg               	 | Medel		  | Hög                 </a:t>
            </a:r>
          </a:p>
          <a:p>
            <a:pPr algn="l"/>
            <a:r>
              <a:rPr lang="sv-SE" sz="1800" dirty="0">
                <a:solidFill>
                  <a:schemeClr val="bg1"/>
                </a:solidFill>
              </a:rPr>
              <a:t>| </a:t>
            </a:r>
            <a:r>
              <a:rPr lang="sv-SE" sz="1800" b="1" dirty="0">
                <a:solidFill>
                  <a:schemeClr val="bg1"/>
                </a:solidFill>
              </a:rPr>
              <a:t>Kostnad</a:t>
            </a:r>
            <a:r>
              <a:rPr lang="sv-SE" sz="1800" dirty="0">
                <a:solidFill>
                  <a:schemeClr val="bg1"/>
                </a:solidFill>
              </a:rPr>
              <a:t>        	| Låg till med	 | Hög (initialt)	  | Hög                 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10B0540-E276-8A11-F210-310343C8D0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1653" y="434802"/>
            <a:ext cx="146304" cy="5280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950D1F4-79BE-ACBC-6579-8803107F4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0771" y="4546920"/>
            <a:ext cx="298323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77989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4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4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4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4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4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4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959</TotalTime>
  <Words>1247</Words>
  <Application>Microsoft Office PowerPoint</Application>
  <PresentationFormat>On-screen Show (4:3)</PresentationFormat>
  <Paragraphs>177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Aptos</vt:lpstr>
      <vt:lpstr>Arial</vt:lpstr>
      <vt:lpstr>Calibri</vt:lpstr>
      <vt:lpstr>Office Theme</vt:lpstr>
      <vt:lpstr>Förståelse för Monolitisk arkitektur, SOA och Microservices</vt:lpstr>
      <vt:lpstr>Introduktion</vt:lpstr>
      <vt:lpstr>Historisk Kontext</vt:lpstr>
      <vt:lpstr>Monolitisk Arkitektur</vt:lpstr>
      <vt:lpstr>SOA (Service-Oriented Architecture)</vt:lpstr>
      <vt:lpstr>Microservices Arkitektur</vt:lpstr>
      <vt:lpstr>Microservices Arkitektur Kommunikationsytor</vt:lpstr>
      <vt:lpstr>Jämförelse mellan arkitekturer</vt:lpstr>
      <vt:lpstr>Jämförelse mellan arkitekturer</vt:lpstr>
      <vt:lpstr>Strategier för transformation</vt:lpstr>
      <vt:lpstr>Skalbarhet | Konsekvenser</vt:lpstr>
      <vt:lpstr>Hur väljer man rätt arkitektur?</vt:lpstr>
      <vt:lpstr>Sammanfattning</vt:lpstr>
      <vt:lpstr>Gloslista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Seph Heravi</dc:creator>
  <cp:keywords/>
  <dc:description>generated using python-pptx</dc:description>
  <cp:lastModifiedBy>Seph Heravi</cp:lastModifiedBy>
  <cp:revision>68</cp:revision>
  <dcterms:created xsi:type="dcterms:W3CDTF">2013-01-27T09:14:16Z</dcterms:created>
  <dcterms:modified xsi:type="dcterms:W3CDTF">2024-12-01T22:56:01Z</dcterms:modified>
  <cp:category/>
</cp:coreProperties>
</file>